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46"/>
  </p:notesMasterIdLst>
  <p:handoutMasterIdLst>
    <p:handoutMasterId r:id="rId47"/>
  </p:handoutMasterIdLst>
  <p:sldIdLst>
    <p:sldId id="719" r:id="rId2"/>
    <p:sldId id="739" r:id="rId3"/>
    <p:sldId id="773" r:id="rId4"/>
    <p:sldId id="767" r:id="rId5"/>
    <p:sldId id="770" r:id="rId6"/>
    <p:sldId id="810" r:id="rId7"/>
    <p:sldId id="772" r:id="rId8"/>
    <p:sldId id="774" r:id="rId9"/>
    <p:sldId id="775" r:id="rId10"/>
    <p:sldId id="771" r:id="rId11"/>
    <p:sldId id="784" r:id="rId12"/>
    <p:sldId id="782" r:id="rId13"/>
    <p:sldId id="785" r:id="rId14"/>
    <p:sldId id="786" r:id="rId15"/>
    <p:sldId id="783" r:id="rId16"/>
    <p:sldId id="743" r:id="rId17"/>
    <p:sldId id="788" r:id="rId18"/>
    <p:sldId id="811" r:id="rId19"/>
    <p:sldId id="812" r:id="rId20"/>
    <p:sldId id="789" r:id="rId21"/>
    <p:sldId id="790" r:id="rId22"/>
    <p:sldId id="791" r:id="rId23"/>
    <p:sldId id="792" r:id="rId24"/>
    <p:sldId id="793" r:id="rId25"/>
    <p:sldId id="794" r:id="rId26"/>
    <p:sldId id="813" r:id="rId27"/>
    <p:sldId id="732" r:id="rId28"/>
    <p:sldId id="751" r:id="rId29"/>
    <p:sldId id="795" r:id="rId30"/>
    <p:sldId id="796" r:id="rId31"/>
    <p:sldId id="797" r:id="rId32"/>
    <p:sldId id="798" r:id="rId33"/>
    <p:sldId id="808" r:id="rId34"/>
    <p:sldId id="800" r:id="rId35"/>
    <p:sldId id="723" r:id="rId36"/>
    <p:sldId id="757" r:id="rId37"/>
    <p:sldId id="801" r:id="rId38"/>
    <p:sldId id="802" r:id="rId39"/>
    <p:sldId id="803" r:id="rId40"/>
    <p:sldId id="804" r:id="rId41"/>
    <p:sldId id="805" r:id="rId42"/>
    <p:sldId id="807" r:id="rId43"/>
    <p:sldId id="814" r:id="rId44"/>
    <p:sldId id="716" r:id="rId45"/>
  </p:sldIdLst>
  <p:sldSz cx="9144000" cy="6858000" type="screen4x3"/>
  <p:notesSz cx="7010400" cy="9296400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0B5"/>
    <a:srgbClr val="317ABE"/>
    <a:srgbClr val="5B9BD5"/>
    <a:srgbClr val="ED7D31"/>
    <a:srgbClr val="9D9D9D"/>
    <a:srgbClr val="2A54EE"/>
    <a:srgbClr val="315CE7"/>
    <a:srgbClr val="2858F0"/>
    <a:srgbClr val="3366FF"/>
    <a:srgbClr val="76B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1D4428-4BB5-4997-8625-9B15CFE1606E}" v="17" dt="2019-05-03T21:26:44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920" autoAdjust="0"/>
  </p:normalViewPr>
  <p:slideViewPr>
    <p:cSldViewPr>
      <p:cViewPr varScale="1">
        <p:scale>
          <a:sx n="90" d="100"/>
          <a:sy n="90" d="100"/>
        </p:scale>
        <p:origin x="126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83"/>
    </p:cViewPr>
  </p:sorterViewPr>
  <p:notesViewPr>
    <p:cSldViewPr>
      <p:cViewPr>
        <p:scale>
          <a:sx n="100" d="100"/>
          <a:sy n="100" d="100"/>
        </p:scale>
        <p:origin x="-175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16924-8038-4C7B-AF14-D46456D03A3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A65933-48DC-4383-AA76-D568B13DD80F}">
      <dgm:prSet phldrT="[Text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600" dirty="0"/>
            <a:t>Notice</a:t>
          </a:r>
        </a:p>
      </dgm:t>
    </dgm:pt>
    <dgm:pt modelId="{38ABB681-749F-4A82-9F18-94A6D46AA0F4}" type="parTrans" cxnId="{C21CFD92-6FFF-4787-BC93-8316C36E7EEC}">
      <dgm:prSet/>
      <dgm:spPr/>
      <dgm:t>
        <a:bodyPr/>
        <a:lstStyle/>
        <a:p>
          <a:endParaRPr lang="en-US"/>
        </a:p>
      </dgm:t>
    </dgm:pt>
    <dgm:pt modelId="{FD730DF7-0476-4D68-8310-DEB153BF5DD7}" type="sibTrans" cxnId="{C21CFD92-6FFF-4787-BC93-8316C36E7EEC}">
      <dgm:prSet/>
      <dgm:spPr/>
      <dgm:t>
        <a:bodyPr/>
        <a:lstStyle/>
        <a:p>
          <a:endParaRPr lang="en-US"/>
        </a:p>
      </dgm:t>
    </dgm:pt>
    <dgm:pt modelId="{197291CC-9BA0-485C-99F1-2D22784E84A8}">
      <dgm:prSet phldrT="[Text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3600" dirty="0"/>
            <a:t>Consent</a:t>
          </a:r>
        </a:p>
      </dgm:t>
    </dgm:pt>
    <dgm:pt modelId="{F224F108-BCE3-43B5-914C-E78992104DC4}" type="parTrans" cxnId="{D508E98C-705E-48C2-8DC0-1A374F3CA97D}">
      <dgm:prSet/>
      <dgm:spPr/>
      <dgm:t>
        <a:bodyPr/>
        <a:lstStyle/>
        <a:p>
          <a:endParaRPr lang="en-US"/>
        </a:p>
      </dgm:t>
    </dgm:pt>
    <dgm:pt modelId="{399D91F3-8391-4325-B53B-927E85F1D217}" type="sibTrans" cxnId="{D508E98C-705E-48C2-8DC0-1A374F3CA97D}">
      <dgm:prSet/>
      <dgm:spPr/>
      <dgm:t>
        <a:bodyPr/>
        <a:lstStyle/>
        <a:p>
          <a:endParaRPr lang="en-US"/>
        </a:p>
      </dgm:t>
    </dgm:pt>
    <dgm:pt modelId="{A962B597-BDBD-44C6-B385-B263AEF14236}">
      <dgm:prSet phldrT="[Text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3600" dirty="0"/>
            <a:t>Data Subject Requests</a:t>
          </a:r>
        </a:p>
      </dgm:t>
    </dgm:pt>
    <dgm:pt modelId="{E726008C-17C6-4477-83BA-89B4EF61356D}" type="parTrans" cxnId="{2609875C-96C2-4E40-8C99-AD034407FF27}">
      <dgm:prSet/>
      <dgm:spPr/>
      <dgm:t>
        <a:bodyPr/>
        <a:lstStyle/>
        <a:p>
          <a:endParaRPr lang="en-US"/>
        </a:p>
      </dgm:t>
    </dgm:pt>
    <dgm:pt modelId="{C7D1059A-2E34-4EEA-BB5D-94C3CDE7846B}" type="sibTrans" cxnId="{2609875C-96C2-4E40-8C99-AD034407FF27}">
      <dgm:prSet/>
      <dgm:spPr/>
      <dgm:t>
        <a:bodyPr/>
        <a:lstStyle/>
        <a:p>
          <a:endParaRPr lang="en-US"/>
        </a:p>
      </dgm:t>
    </dgm:pt>
    <dgm:pt modelId="{787F510B-7922-40FC-B598-D7C8C94BDEAC}" type="pres">
      <dgm:prSet presAssocID="{3CC16924-8038-4C7B-AF14-D46456D03A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7D5770-3472-4CE0-9117-130793D141A4}" type="pres">
      <dgm:prSet presAssocID="{D3A65933-48DC-4383-AA76-D568B13DD80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C9D76-1478-488B-9C73-5843DF10200E}" type="pres">
      <dgm:prSet presAssocID="{FD730DF7-0476-4D68-8310-DEB153BF5DD7}" presName="sibTrans" presStyleCnt="0"/>
      <dgm:spPr/>
    </dgm:pt>
    <dgm:pt modelId="{E7546644-D77C-490B-A588-5B17A5AADDBD}" type="pres">
      <dgm:prSet presAssocID="{197291CC-9BA0-485C-99F1-2D22784E84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1E009-F310-49BF-8185-B5A48B4B13E4}" type="pres">
      <dgm:prSet presAssocID="{399D91F3-8391-4325-B53B-927E85F1D217}" presName="sibTrans" presStyleCnt="0"/>
      <dgm:spPr/>
    </dgm:pt>
    <dgm:pt modelId="{848FC066-A91A-4125-B996-31820389A455}" type="pres">
      <dgm:prSet presAssocID="{A962B597-BDBD-44C6-B385-B263AEF142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DC2E1A-837C-4522-BF83-5C099A89D889}" type="presOf" srcId="{3CC16924-8038-4C7B-AF14-D46456D03A33}" destId="{787F510B-7922-40FC-B598-D7C8C94BDEAC}" srcOrd="0" destOrd="0" presId="urn:microsoft.com/office/officeart/2005/8/layout/default"/>
    <dgm:cxn modelId="{4B48BFD0-E09B-40EB-B053-A6258F97C181}" type="presOf" srcId="{197291CC-9BA0-485C-99F1-2D22784E84A8}" destId="{E7546644-D77C-490B-A588-5B17A5AADDBD}" srcOrd="0" destOrd="0" presId="urn:microsoft.com/office/officeart/2005/8/layout/default"/>
    <dgm:cxn modelId="{C21CFD92-6FFF-4787-BC93-8316C36E7EEC}" srcId="{3CC16924-8038-4C7B-AF14-D46456D03A33}" destId="{D3A65933-48DC-4383-AA76-D568B13DD80F}" srcOrd="0" destOrd="0" parTransId="{38ABB681-749F-4A82-9F18-94A6D46AA0F4}" sibTransId="{FD730DF7-0476-4D68-8310-DEB153BF5DD7}"/>
    <dgm:cxn modelId="{4106B522-47F8-417C-8874-B8042029FE8A}" type="presOf" srcId="{D3A65933-48DC-4383-AA76-D568B13DD80F}" destId="{257D5770-3472-4CE0-9117-130793D141A4}" srcOrd="0" destOrd="0" presId="urn:microsoft.com/office/officeart/2005/8/layout/default"/>
    <dgm:cxn modelId="{2609875C-96C2-4E40-8C99-AD034407FF27}" srcId="{3CC16924-8038-4C7B-AF14-D46456D03A33}" destId="{A962B597-BDBD-44C6-B385-B263AEF14236}" srcOrd="2" destOrd="0" parTransId="{E726008C-17C6-4477-83BA-89B4EF61356D}" sibTransId="{C7D1059A-2E34-4EEA-BB5D-94C3CDE7846B}"/>
    <dgm:cxn modelId="{1CE26422-27BE-4B7A-8C43-785586FEC09E}" type="presOf" srcId="{A962B597-BDBD-44C6-B385-B263AEF14236}" destId="{848FC066-A91A-4125-B996-31820389A455}" srcOrd="0" destOrd="0" presId="urn:microsoft.com/office/officeart/2005/8/layout/default"/>
    <dgm:cxn modelId="{D508E98C-705E-48C2-8DC0-1A374F3CA97D}" srcId="{3CC16924-8038-4C7B-AF14-D46456D03A33}" destId="{197291CC-9BA0-485C-99F1-2D22784E84A8}" srcOrd="1" destOrd="0" parTransId="{F224F108-BCE3-43B5-914C-E78992104DC4}" sibTransId="{399D91F3-8391-4325-B53B-927E85F1D217}"/>
    <dgm:cxn modelId="{CEC80F96-77F0-4338-A18D-279019F5957E}" type="presParOf" srcId="{787F510B-7922-40FC-B598-D7C8C94BDEAC}" destId="{257D5770-3472-4CE0-9117-130793D141A4}" srcOrd="0" destOrd="0" presId="urn:microsoft.com/office/officeart/2005/8/layout/default"/>
    <dgm:cxn modelId="{B53619CC-0C48-4335-A6F1-667737DDBEF5}" type="presParOf" srcId="{787F510B-7922-40FC-B598-D7C8C94BDEAC}" destId="{9A6C9D76-1478-488B-9C73-5843DF10200E}" srcOrd="1" destOrd="0" presId="urn:microsoft.com/office/officeart/2005/8/layout/default"/>
    <dgm:cxn modelId="{79AC3592-C9CA-47BB-A593-8172456C3137}" type="presParOf" srcId="{787F510B-7922-40FC-B598-D7C8C94BDEAC}" destId="{E7546644-D77C-490B-A588-5B17A5AADDBD}" srcOrd="2" destOrd="0" presId="urn:microsoft.com/office/officeart/2005/8/layout/default"/>
    <dgm:cxn modelId="{B88181B3-27B7-4471-AA3F-39D4FEFF431A}" type="presParOf" srcId="{787F510B-7922-40FC-B598-D7C8C94BDEAC}" destId="{E391E009-F310-49BF-8185-B5A48B4B13E4}" srcOrd="3" destOrd="0" presId="urn:microsoft.com/office/officeart/2005/8/layout/default"/>
    <dgm:cxn modelId="{F68F789D-45BF-46E6-AD7C-B0C771634B09}" type="presParOf" srcId="{787F510B-7922-40FC-B598-D7C8C94BDEAC}" destId="{848FC066-A91A-4125-B996-31820389A45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D5770-3472-4CE0-9117-130793D141A4}">
      <dsp:nvSpPr>
        <dsp:cNvPr id="0" name=""/>
        <dsp:cNvSpPr/>
      </dsp:nvSpPr>
      <dsp:spPr>
        <a:xfrm>
          <a:off x="0" y="733425"/>
          <a:ext cx="2762250" cy="1657349"/>
        </a:xfrm>
        <a:prstGeom prst="rect">
          <a:avLst/>
        </a:prstGeom>
        <a:solidFill>
          <a:schemeClr val="accent6">
            <a:lumMod val="75000"/>
          </a:schemeClr>
        </a:solidFill>
        <a:ln w="11429" cap="flat" cmpd="sng" algn="ctr">
          <a:solidFill>
            <a:schemeClr val="accent6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Notice</a:t>
          </a:r>
        </a:p>
      </dsp:txBody>
      <dsp:txXfrm>
        <a:off x="0" y="733425"/>
        <a:ext cx="2762250" cy="1657349"/>
      </dsp:txXfrm>
    </dsp:sp>
    <dsp:sp modelId="{E7546644-D77C-490B-A588-5B17A5AADDBD}">
      <dsp:nvSpPr>
        <dsp:cNvPr id="0" name=""/>
        <dsp:cNvSpPr/>
      </dsp:nvSpPr>
      <dsp:spPr>
        <a:xfrm>
          <a:off x="3038474" y="733425"/>
          <a:ext cx="2762250" cy="1657349"/>
        </a:xfrm>
        <a:prstGeom prst="rect">
          <a:avLst/>
        </a:prstGeom>
        <a:solidFill>
          <a:schemeClr val="accent4">
            <a:lumMod val="75000"/>
          </a:schemeClr>
        </a:solidFill>
        <a:ln w="11429" cap="flat" cmpd="sng" algn="ctr">
          <a:solidFill>
            <a:schemeClr val="accent4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Consent</a:t>
          </a:r>
        </a:p>
      </dsp:txBody>
      <dsp:txXfrm>
        <a:off x="3038474" y="733425"/>
        <a:ext cx="2762250" cy="1657349"/>
      </dsp:txXfrm>
    </dsp:sp>
    <dsp:sp modelId="{848FC066-A91A-4125-B996-31820389A455}">
      <dsp:nvSpPr>
        <dsp:cNvPr id="0" name=""/>
        <dsp:cNvSpPr/>
      </dsp:nvSpPr>
      <dsp:spPr>
        <a:xfrm>
          <a:off x="6076950" y="733425"/>
          <a:ext cx="2762250" cy="1657349"/>
        </a:xfrm>
        <a:prstGeom prst="rect">
          <a:avLst/>
        </a:prstGeom>
        <a:solidFill>
          <a:schemeClr val="accent1">
            <a:lumMod val="75000"/>
          </a:schemeClr>
        </a:solidFill>
        <a:ln w="11429" cap="flat" cmpd="sng" algn="ctr">
          <a:solidFill>
            <a:schemeClr val="accent1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Data Subject Requests</a:t>
          </a:r>
        </a:p>
      </dsp:txBody>
      <dsp:txXfrm>
        <a:off x="6076950" y="733425"/>
        <a:ext cx="2762250" cy="1657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l">
              <a:defRPr sz="1200" dirty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912BD9C-AC35-447F-82D6-F11318479707}" type="datetime1">
              <a:rPr lang="en-US"/>
              <a:pPr>
                <a:defRPr/>
              </a:pPr>
              <a:t>5/21/2019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l">
              <a:defRPr sz="1200" dirty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48A1340-7939-4D47-A953-E59C35223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29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3155" tIns="46578" rIns="93155" bIns="465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87075EF4-0CCE-4CA3-A5E6-E4A4CB7DB022}" type="datetime1">
              <a:rPr lang="en-US"/>
              <a:pPr>
                <a:defRPr/>
              </a:pPr>
              <a:t>5/21/2019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5" tIns="46578" rIns="93155" bIns="465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3155" tIns="46578" rIns="93155" bIns="46578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3155" tIns="46578" rIns="93155" bIns="465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41254AF-4776-41ED-B014-A48C488D6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1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342900" indent="-1143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1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571500" indent="-1143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1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800100" indent="-1143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1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028700" indent="-1143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1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254AF-4776-41ED-B014-A48C488D669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66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254AF-4776-41ED-B014-A48C488D669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89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254AF-4776-41ED-B014-A48C488D669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07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254AF-4776-41ED-B014-A48C488D669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42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254AF-4776-41ED-B014-A48C488D669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77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254AF-4776-41ED-B014-A48C488D669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10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254AF-4776-41ED-B014-A48C488D669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03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254AF-4776-41ED-B014-A48C488D669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15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254AF-4776-41ED-B014-A48C488D669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51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254AF-4776-41ED-B014-A48C488D669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2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254AF-4776-41ED-B014-A48C488D669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5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254AF-4776-41ED-B014-A48C488D669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66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254AF-4776-41ED-B014-A48C488D669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56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254AF-4776-41ED-B014-A48C488D669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26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254AF-4776-41ED-B014-A48C488D669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52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254AF-4776-41ED-B014-A48C488D669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18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254AF-4776-41ED-B014-A48C488D669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98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marR="0" lvl="0" indent="-1143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254AF-4776-41ED-B014-A48C488D669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1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rgbClr val="317A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1B40B5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399" y="2667000"/>
            <a:ext cx="8836025" cy="1905000"/>
          </a:xfrm>
          <a:noFill/>
        </p:spPr>
        <p:txBody>
          <a:bodyPr anchor="ctr"/>
          <a:lstStyle>
            <a:lvl1pPr marL="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1B40B5"/>
              </a:buClr>
              <a:buSzPct val="85000"/>
              <a:buFont typeface="Wingdings 2" charset="2"/>
              <a:buNone/>
              <a:defRPr lang="en-US" sz="3200" b="1" kern="1200" cap="all" baseline="0" dirty="0">
                <a:ln>
                  <a:noFill/>
                </a:ln>
                <a:solidFill>
                  <a:schemeClr val="tx1"/>
                </a:solidFill>
                <a:latin typeface="+mn-lt"/>
                <a:ea typeface="ＭＳ Ｐゴシック" charset="-128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981200"/>
          </a:xfrm>
        </p:spPr>
        <p:txBody>
          <a:bodyPr anchor="ctr"/>
          <a:lstStyle>
            <a:lvl1pPr>
              <a:defRPr lang="en-US" sz="3200" b="1" kern="1200" cap="all" spc="250" baseline="0" dirty="0" smtClean="0">
                <a:ln>
                  <a:noFill/>
                </a:ln>
                <a:solidFill>
                  <a:srgbClr val="1B40B5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ln>
                  <a:solidFill>
                    <a:srgbClr val="1B40B5"/>
                  </a:solidFill>
                </a:ln>
              </a:defRPr>
            </a:lvl1pPr>
          </a:lstStyle>
          <a:p>
            <a:pPr>
              <a:defRPr/>
            </a:pPr>
            <a:fld id="{5E57A223-0BF6-4A65-81EF-E36D0707C5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19300" y="47244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solidFill>
                  <a:schemeClr val="tx1"/>
                </a:solidFill>
                <a:latin typeface="+mn-lt"/>
              </a:rPr>
              <a:t>LAURA CLARK FEY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Esq.,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Privacy Law Specialist (IAPP)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kern="120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CIPP/US, CIPP/E, CIPM, FIP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Fey LLC, Leawood, KS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bg>
      <p:bgPr>
        <a:blipFill dpi="0" rotWithShape="1">
          <a:blip r:embed="rId2">
            <a:lum/>
          </a:blip>
          <a:srcRect/>
          <a:stretch>
            <a:fillRect l="1000" t="29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Recommended Resources</a:t>
            </a:r>
          </a:p>
        </p:txBody>
      </p:sp>
    </p:spTree>
    <p:extLst>
      <p:ext uri="{BB962C8B-B14F-4D97-AF65-F5344CB8AC3E}">
        <p14:creationId xmlns:p14="http://schemas.microsoft.com/office/powerpoint/2010/main" val="104388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rgbClr val="317A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1B40B5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304800"/>
            <a:ext cx="8842248" cy="1676400"/>
          </a:xfrm>
          <a:solidFill>
            <a:srgbClr val="1B40B5"/>
          </a:solidFill>
        </p:spPr>
        <p:txBody>
          <a:bodyPr anchor="ctr"/>
          <a:lstStyle>
            <a:lvl1pPr algn="ctr">
              <a:buNone/>
              <a:defRPr lang="en-US" sz="3000" b="1" kern="1200" cap="all" spc="250" baseline="0" dirty="0" smtClean="0">
                <a:ln>
                  <a:solidFill>
                    <a:srgbClr val="317ABE"/>
                  </a:solidFill>
                </a:ln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r>
              <a:rPr lang="en-US" dirty="0"/>
              <a:t>Any Questions?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3400" y="2193925"/>
            <a:ext cx="457200" cy="441325"/>
          </a:xfrm>
        </p:spPr>
        <p:txBody>
          <a:bodyPr/>
          <a:lstStyle>
            <a:lvl1pPr>
              <a:defRPr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1156084C-118B-443D-A053-B948C9404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Subtitle 4"/>
          <p:cNvSpPr txBox="1">
            <a:spLocks/>
          </p:cNvSpPr>
          <p:nvPr userDrawn="1"/>
        </p:nvSpPr>
        <p:spPr bwMode="auto">
          <a:xfrm>
            <a:off x="685800" y="5629581"/>
            <a:ext cx="3505200" cy="66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5000"/>
              <a:buFont typeface="Wingdings 2" charset="2"/>
              <a:buNone/>
              <a:tabLst/>
              <a:defRPr/>
            </a:pPr>
            <a:r>
              <a:rPr kumimoji="0" lang="en-US" sz="1600" b="1" i="0" u="none" strike="noStrike" kern="1200" spc="250" normalizeH="0" noProof="0" dirty="0">
                <a:ln>
                  <a:noFill/>
                </a:ln>
                <a:solidFill>
                  <a:srgbClr val="000D1A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E-Mail: </a:t>
            </a:r>
            <a:r>
              <a:rPr kumimoji="0" lang="en-US" sz="1600" b="1" i="0" u="sng" strike="noStrike" kern="1200" spc="25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lfey@feyllc.com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5000"/>
              <a:buFont typeface="Wingdings 2" charset="2"/>
              <a:buNone/>
              <a:tabLst/>
              <a:defRPr/>
            </a:pPr>
            <a:r>
              <a:rPr lang="en-US" sz="1600" b="1" kern="1200" spc="250" noProof="0" dirty="0">
                <a:solidFill>
                  <a:srgbClr val="000D1A"/>
                </a:solidFill>
                <a:latin typeface="+mn-lt"/>
                <a:ea typeface="ＭＳ Ｐゴシック" charset="-128"/>
                <a:cs typeface="+mn-cs"/>
              </a:rPr>
              <a:t>Direct: </a:t>
            </a:r>
            <a:r>
              <a:rPr lang="en-US" sz="1600" b="1" kern="1200" spc="250" dirty="0">
                <a:solidFill>
                  <a:srgbClr val="000D1A"/>
                </a:solidFill>
                <a:latin typeface="+mn-lt"/>
                <a:ea typeface="ＭＳ Ｐゴシック" charset="-128"/>
                <a:cs typeface="+mn-cs"/>
              </a:rPr>
              <a:t>913.948.6301</a:t>
            </a:r>
            <a:endParaRPr kumimoji="0" lang="en-US" sz="1600" b="1" i="0" u="none" strike="noStrike" kern="1200" cap="all" spc="250" normalizeH="0" baseline="0" noProof="0" dirty="0">
              <a:ln>
                <a:noFill/>
              </a:ln>
              <a:solidFill>
                <a:srgbClr val="000D1A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2" b="18535"/>
          <a:stretch/>
        </p:blipFill>
        <p:spPr>
          <a:xfrm>
            <a:off x="2576946" y="2739389"/>
            <a:ext cx="3990109" cy="1828800"/>
          </a:xfrm>
          <a:prstGeom prst="rect">
            <a:avLst/>
          </a:prstGeom>
        </p:spPr>
      </p:pic>
      <p:sp>
        <p:nvSpPr>
          <p:cNvPr id="14" name="Subtitle 4"/>
          <p:cNvSpPr txBox="1">
            <a:spLocks/>
          </p:cNvSpPr>
          <p:nvPr userDrawn="1"/>
        </p:nvSpPr>
        <p:spPr bwMode="auto">
          <a:xfrm>
            <a:off x="152400" y="4615884"/>
            <a:ext cx="8839200" cy="83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B40B5"/>
              </a:buClr>
              <a:buSzPct val="100000"/>
              <a:buFont typeface="+mj-lt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Laura Clark Fey, </a:t>
            </a:r>
            <a: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Esq., </a:t>
            </a:r>
            <a:r>
              <a:rPr kumimoji="0" lang="en-US" altLang="en-US" sz="20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Privacy Law Specialist (IAPP), CIPP/US, CIPP/E, CIPM, FIP</a:t>
            </a:r>
            <a:endParaRPr kumimoji="0" lang="en-US" sz="2000" b="0" i="0" u="none" strike="noStrike" kern="1200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algn="ct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Principal, </a:t>
            </a:r>
            <a: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Fey|LLC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6371EF-1004-41CE-9FEA-9760F84A4F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4209" y="5563751"/>
            <a:ext cx="286666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44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3276" y="1524000"/>
            <a:ext cx="8537448" cy="4724400"/>
          </a:xfrm>
        </p:spPr>
        <p:txBody>
          <a:bodyPr/>
          <a:lstStyle>
            <a:lvl1pPr marL="273050" indent="-273050">
              <a:spcBef>
                <a:spcPts val="1800"/>
              </a:spcBef>
              <a:defRPr lang="en-US" sz="27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547688" indent="-273050">
              <a:buClr>
                <a:schemeClr val="accent1"/>
              </a:buClr>
              <a:defRPr lang="en-US" sz="2200" kern="1200" dirty="0" smtClean="0">
                <a:solidFill>
                  <a:srgbClr val="404556"/>
                </a:solidFill>
                <a:latin typeface="+mn-lt"/>
                <a:ea typeface="ＭＳ Ｐゴシック" charset="-128"/>
                <a:cs typeface="+mn-cs"/>
              </a:defRPr>
            </a:lvl2pPr>
            <a:lvl3pPr marL="822325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096963" indent="-228600">
              <a:defRPr lang="en-US" sz="2000" kern="1200" dirty="0" smtClean="0">
                <a:solidFill>
                  <a:srgbClr val="404556"/>
                </a:solidFill>
                <a:latin typeface="+mn-lt"/>
                <a:ea typeface="ＭＳ Ｐゴシック" charset="-128"/>
                <a:cs typeface="+mn-cs"/>
              </a:defRPr>
            </a:lvl4pPr>
            <a:lvl5pPr marL="1371600" indent="-228600">
              <a:defRPr lang="en-US" kern="12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</a:lstStyle>
          <a:p>
            <a:pPr marL="273050" lvl="0" indent="-27305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317ABE"/>
              </a:buClr>
              <a:buSzPct val="85000"/>
              <a:buFont typeface="Wingdings 2" charset="2"/>
              <a:buChar char=""/>
            </a:pPr>
            <a:r>
              <a:rPr lang="en-US"/>
              <a:t>Click to edit Master text styles</a:t>
            </a:r>
          </a:p>
          <a:p>
            <a:pPr marL="273050" lvl="1" indent="-27305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317ABE"/>
              </a:buClr>
              <a:buSzPct val="85000"/>
              <a:buFont typeface="Wingdings 2" charset="2"/>
              <a:buChar char=""/>
            </a:pPr>
            <a:r>
              <a:rPr lang="en-US"/>
              <a:t>Second level</a:t>
            </a:r>
          </a:p>
          <a:p>
            <a:pPr marL="273050" lvl="2" indent="-27305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317ABE"/>
              </a:buClr>
              <a:buSzPct val="85000"/>
              <a:buFont typeface="Wingdings 2" charset="2"/>
              <a:buChar char=""/>
            </a:pPr>
            <a:r>
              <a:rPr lang="en-US"/>
              <a:t>Third level</a:t>
            </a:r>
          </a:p>
          <a:p>
            <a:pPr marL="273050" lvl="3" indent="-27305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317ABE"/>
              </a:buClr>
              <a:buSzPct val="85000"/>
              <a:buFont typeface="Wingdings 2" charset="2"/>
              <a:buChar char=""/>
            </a:pPr>
            <a:r>
              <a:rPr lang="en-US"/>
              <a:t>Fourth level</a:t>
            </a:r>
          </a:p>
          <a:p>
            <a:pPr marL="273050" lvl="4" indent="-27305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317ABE"/>
              </a:buClr>
              <a:buSzPct val="85000"/>
              <a:buFont typeface="Wingdings 2" charset="2"/>
              <a:buChar char="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7448" cy="758952"/>
          </a:xfrm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rgbClr val="1B40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3276" y="1524000"/>
            <a:ext cx="6402324" cy="4724400"/>
          </a:xfrm>
        </p:spPr>
        <p:txBody>
          <a:bodyPr/>
          <a:lstStyle>
            <a:lvl1pPr marL="273050" indent="-273050">
              <a:spcBef>
                <a:spcPts val="1800"/>
              </a:spcBef>
              <a:defRPr lang="en-US" sz="27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547688" indent="-273050">
              <a:buClr>
                <a:schemeClr val="accent1"/>
              </a:buClr>
              <a:defRPr lang="en-US" sz="2200" kern="1200" dirty="0" smtClean="0">
                <a:solidFill>
                  <a:srgbClr val="404556"/>
                </a:solidFill>
                <a:latin typeface="+mn-lt"/>
                <a:ea typeface="ＭＳ Ｐゴシック" charset="-128"/>
                <a:cs typeface="+mn-cs"/>
              </a:defRPr>
            </a:lvl2pPr>
            <a:lvl3pPr marL="822325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096963" indent="-228600">
              <a:defRPr lang="en-US" sz="2000" kern="1200" dirty="0" smtClean="0">
                <a:solidFill>
                  <a:srgbClr val="404556"/>
                </a:solidFill>
                <a:latin typeface="+mn-lt"/>
                <a:ea typeface="ＭＳ Ｐゴシック" charset="-128"/>
                <a:cs typeface="+mn-cs"/>
              </a:defRPr>
            </a:lvl4pPr>
            <a:lvl5pPr marL="1371600" indent="-228600">
              <a:defRPr lang="en-US" kern="12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</a:lstStyle>
          <a:p>
            <a:pPr marL="273050" lvl="0" indent="-27305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317ABE"/>
              </a:buClr>
              <a:buSzPct val="85000"/>
              <a:buFont typeface="Wingdings 2" charset="2"/>
              <a:buChar char=""/>
            </a:pPr>
            <a:r>
              <a:rPr lang="en-US"/>
              <a:t>Click to edit Master text styles</a:t>
            </a:r>
          </a:p>
          <a:p>
            <a:pPr marL="273050" lvl="1" indent="-27305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317ABE"/>
              </a:buClr>
              <a:buSzPct val="85000"/>
              <a:buFont typeface="Wingdings 2" charset="2"/>
              <a:buChar char=""/>
            </a:pPr>
            <a:r>
              <a:rPr lang="en-US"/>
              <a:t>Second level</a:t>
            </a:r>
          </a:p>
          <a:p>
            <a:pPr marL="273050" lvl="2" indent="-27305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317ABE"/>
              </a:buClr>
              <a:buSzPct val="85000"/>
              <a:buFont typeface="Wingdings 2" charset="2"/>
              <a:buChar char=""/>
            </a:pPr>
            <a:r>
              <a:rPr lang="en-US"/>
              <a:t>Third level</a:t>
            </a:r>
          </a:p>
          <a:p>
            <a:pPr marL="273050" lvl="3" indent="-27305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317ABE"/>
              </a:buClr>
              <a:buSzPct val="85000"/>
              <a:buFont typeface="Wingdings 2" charset="2"/>
              <a:buChar char=""/>
            </a:pPr>
            <a:r>
              <a:rPr lang="en-US"/>
              <a:t>Fourth level</a:t>
            </a:r>
          </a:p>
          <a:p>
            <a:pPr marL="273050" lvl="4" indent="-27305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rgbClr val="317ABE"/>
              </a:buClr>
              <a:buSzPct val="85000"/>
              <a:buFont typeface="Wingdings 2" charset="2"/>
              <a:buChar char="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7448" cy="758952"/>
          </a:xfrm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rgbClr val="1B40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1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0876" y="2286000"/>
            <a:ext cx="8842248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rgbClr val="317A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1B40B5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42248" cy="1676400"/>
          </a:xfrm>
          <a:solidFill>
            <a:srgbClr val="1B40B5"/>
          </a:solidFill>
        </p:spPr>
        <p:txBody>
          <a:bodyPr anchor="ctr"/>
          <a:lstStyle>
            <a:lvl1pPr algn="ctr">
              <a:buNone/>
              <a:defRPr lang="en-US" sz="3000" b="1" kern="1200" cap="all" spc="250" baseline="0" dirty="0" smtClean="0">
                <a:ln>
                  <a:solidFill>
                    <a:srgbClr val="317ABE"/>
                  </a:solidFill>
                </a:ln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362450" y="2236787"/>
            <a:ext cx="436563" cy="33813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fld id="{21323538-5804-45BE-825C-F9DFC5C14CCA}" type="slidenum">
              <a:rPr lang="en-US" sz="1600">
                <a:solidFill>
                  <a:srgbClr val="A6A6A6"/>
                </a:solidFill>
                <a:latin typeface="Cambria" charset="0"/>
              </a:rPr>
              <a:pPr algn="ctr">
                <a:defRPr/>
              </a:pPr>
              <a:t>‹#›</a:t>
            </a:fld>
            <a:endParaRPr lang="en-US" sz="1600" dirty="0">
              <a:solidFill>
                <a:srgbClr val="A6A6A6"/>
              </a:solidFill>
              <a:latin typeface="Cambria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52400" y="152400"/>
            <a:ext cx="8839200" cy="1905000"/>
          </a:xfrm>
          <a:prstGeom prst="rect">
            <a:avLst/>
          </a:prstGeom>
          <a:solidFill>
            <a:schemeClr val="bg1"/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rgbClr val="1B40B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1B40B5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42248" cy="1828800"/>
          </a:xfrm>
        </p:spPr>
        <p:txBody>
          <a:bodyPr anchor="ctr"/>
          <a:lstStyle>
            <a:lvl1pPr algn="ctr">
              <a:buNone/>
              <a:defRPr lang="en-US" sz="3000" b="1" kern="1200" cap="all" spc="250" baseline="0" dirty="0" smtClean="0">
                <a:solidFill>
                  <a:srgbClr val="1B40B5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362450" y="2226733"/>
            <a:ext cx="436563" cy="33813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fld id="{21323538-5804-45BE-825C-F9DFC5C14CCA}" type="slidenum">
              <a:rPr lang="en-US" sz="1600">
                <a:solidFill>
                  <a:srgbClr val="A6A6A6"/>
                </a:solidFill>
                <a:latin typeface="Cambria" charset="0"/>
              </a:rPr>
              <a:pPr algn="ctr">
                <a:defRPr/>
              </a:pPr>
              <a:t>‹#›</a:t>
            </a:fld>
            <a:endParaRPr lang="en-US" sz="1600" dirty="0">
              <a:solidFill>
                <a:srgbClr val="A6A6A6"/>
              </a:solidFill>
              <a:latin typeface="Cambria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solidFill>
                  <a:srgbClr val="1B40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876800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876800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8750" y="2286000"/>
            <a:ext cx="8832850" cy="4114800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0"/>
            <a:ext cx="8832850" cy="762000"/>
          </a:xfrm>
          <a:prstGeom prst="rect">
            <a:avLst/>
          </a:prstGeom>
          <a:solidFill>
            <a:srgbClr val="1B40B5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52400" y="2362200"/>
            <a:ext cx="4343400" cy="3962400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343400" cy="3962400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524000"/>
            <a:ext cx="9144000" cy="822960"/>
          </a:xfrm>
          <a:prstGeom prst="rect">
            <a:avLst/>
          </a:prstGeom>
          <a:solidFill>
            <a:srgbClr val="1B40B5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52400" y="1600200"/>
            <a:ext cx="4343400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4648200" y="1600200"/>
            <a:ext cx="4343400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rgbClr val="92D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50876" y="6390217"/>
            <a:ext cx="8842248" cy="309563"/>
          </a:xfrm>
          <a:prstGeom prst="rect">
            <a:avLst/>
          </a:prstGeom>
          <a:solidFill>
            <a:srgbClr val="317AB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  <a:latin typeface="Cambria" charset="0"/>
              </a:defRPr>
            </a:lvl1pPr>
          </a:lstStyle>
          <a:p>
            <a:pPr>
              <a:defRPr/>
            </a:pPr>
            <a:fld id="{CDAFD1EA-1C5B-475C-96A1-2491981EFF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rgbClr val="317A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1B40B5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1B40B5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77200" y="6428896"/>
            <a:ext cx="914400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5/21/19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200" y="6428896"/>
            <a:ext cx="1097280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mbria" charset="0"/>
              </a:rPr>
              <a:t>© 2019</a:t>
            </a:r>
            <a:r>
              <a:rPr lang="en-US" sz="1000" baseline="0" dirty="0">
                <a:solidFill>
                  <a:schemeClr val="bg1"/>
                </a:solidFill>
                <a:latin typeface="Cambria" charset="0"/>
              </a:rPr>
              <a:t> </a:t>
            </a:r>
            <a:r>
              <a:rPr lang="en-US" sz="1000" kern="1200" dirty="0">
                <a:solidFill>
                  <a:schemeClr val="bg1"/>
                </a:solidFill>
                <a:latin typeface="Cambria" charset="0"/>
                <a:ea typeface="+mn-ea"/>
                <a:cs typeface="Arial" charset="0"/>
              </a:rPr>
              <a:t>Fey|LLC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43400" y="1066800"/>
            <a:ext cx="436563" cy="33813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fld id="{21323538-5804-45BE-825C-F9DFC5C14CCA}" type="slidenum">
              <a:rPr lang="en-US" sz="1600">
                <a:solidFill>
                  <a:srgbClr val="A6A6A6"/>
                </a:solidFill>
                <a:latin typeface="Cambria" charset="0"/>
              </a:rPr>
              <a:pPr algn="ctr">
                <a:defRPr/>
              </a:pPr>
              <a:t>‹#›</a:t>
            </a:fld>
            <a:endParaRPr lang="en-US" sz="1600" dirty="0">
              <a:solidFill>
                <a:srgbClr val="A6A6A6"/>
              </a:solidFill>
              <a:latin typeface="Cambria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043940" y="6423069"/>
            <a:ext cx="7056120" cy="23852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50" i="1" kern="1200" baseline="0" dirty="0">
                <a:solidFill>
                  <a:schemeClr val="bg1"/>
                </a:solidFill>
                <a:latin typeface="Cambria" charset="0"/>
                <a:ea typeface="+mn-ea"/>
                <a:cs typeface="Arial" charset="0"/>
              </a:rPr>
              <a:t>data privacy &amp; cybersecurity</a:t>
            </a:r>
            <a:r>
              <a:rPr lang="en-US" sz="950" i="1" kern="1200" dirty="0">
                <a:solidFill>
                  <a:schemeClr val="bg1"/>
                </a:solidFill>
                <a:latin typeface="Cambria" charset="0"/>
                <a:ea typeface="+mn-ea"/>
                <a:cs typeface="Arial" charset="0"/>
                <a:sym typeface="Wingdings 2"/>
              </a:rPr>
              <a:t>  </a:t>
            </a:r>
            <a:r>
              <a:rPr lang="en-US" sz="950" i="1" kern="1200" baseline="0" dirty="0">
                <a:solidFill>
                  <a:schemeClr val="bg1"/>
                </a:solidFill>
                <a:latin typeface="Cambria" charset="0"/>
                <a:ea typeface="+mn-ea"/>
                <a:cs typeface="Arial" charset="0"/>
                <a:sym typeface="Wingdings 2"/>
              </a:rPr>
              <a:t>  </a:t>
            </a:r>
            <a:r>
              <a:rPr lang="en-US" sz="950" i="1" kern="1200" dirty="0">
                <a:solidFill>
                  <a:schemeClr val="bg1"/>
                </a:solidFill>
                <a:latin typeface="Cambria" charset="0"/>
                <a:ea typeface="+mn-ea"/>
                <a:cs typeface="Arial" charset="0"/>
              </a:rPr>
              <a:t>regulatory compliance  </a:t>
            </a:r>
            <a:r>
              <a:rPr lang="en-US" sz="950" i="1" kern="1200" dirty="0">
                <a:solidFill>
                  <a:schemeClr val="bg1"/>
                </a:solidFill>
                <a:latin typeface="Cambria" charset="0"/>
                <a:ea typeface="+mn-ea"/>
                <a:cs typeface="Arial" charset="0"/>
                <a:sym typeface="Wingdings 2"/>
              </a:rPr>
              <a:t>   </a:t>
            </a:r>
            <a:r>
              <a:rPr lang="en-US" sz="950" i="1" kern="1200" baseline="0" dirty="0">
                <a:solidFill>
                  <a:schemeClr val="bg1"/>
                </a:solidFill>
                <a:latin typeface="Cambria" charset="0"/>
                <a:ea typeface="+mn-ea"/>
                <a:cs typeface="Arial" charset="0"/>
                <a:sym typeface="Wingdings 2"/>
              </a:rPr>
              <a:t>eDiscovery &amp; legal holds </a:t>
            </a:r>
            <a:r>
              <a:rPr lang="en-US" sz="950" i="1" kern="1200" dirty="0">
                <a:solidFill>
                  <a:schemeClr val="bg1"/>
                </a:solidFill>
                <a:latin typeface="Cambria" charset="0"/>
                <a:ea typeface="+mn-ea"/>
                <a:cs typeface="Arial" charset="0"/>
                <a:sym typeface="Wingdings 2"/>
              </a:rPr>
              <a:t></a:t>
            </a:r>
            <a:r>
              <a:rPr lang="en-US" sz="950" i="1" kern="1200" baseline="0" dirty="0">
                <a:solidFill>
                  <a:schemeClr val="bg1"/>
                </a:solidFill>
                <a:latin typeface="Cambria" charset="0"/>
                <a:ea typeface="+mn-ea"/>
                <a:cs typeface="Arial" charset="0"/>
                <a:sym typeface="Wingdings 2"/>
              </a:rPr>
              <a:t>   </a:t>
            </a:r>
            <a:r>
              <a:rPr lang="en-US" sz="950" i="1" kern="1200" dirty="0">
                <a:solidFill>
                  <a:schemeClr val="bg1"/>
                </a:solidFill>
                <a:latin typeface="Cambria" charset="0"/>
                <a:ea typeface="+mn-ea"/>
                <a:cs typeface="Arial" charset="0"/>
              </a:rPr>
              <a:t>content</a:t>
            </a:r>
            <a:r>
              <a:rPr lang="en-US" sz="950" i="1" kern="1200" baseline="0" dirty="0">
                <a:solidFill>
                  <a:schemeClr val="bg1"/>
                </a:solidFill>
                <a:latin typeface="Cambria" charset="0"/>
                <a:ea typeface="+mn-ea"/>
                <a:cs typeface="Arial" charset="0"/>
              </a:rPr>
              <a:t> management &amp; defensible disposition</a:t>
            </a:r>
            <a:endParaRPr lang="en-US" sz="950" i="1" kern="1200" dirty="0">
              <a:solidFill>
                <a:schemeClr val="bg1"/>
              </a:solidFill>
              <a:latin typeface="Cambria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46" r:id="rId3"/>
    <p:sldLayoutId id="2147484432" r:id="rId4"/>
    <p:sldLayoutId id="2147484430" r:id="rId5"/>
    <p:sldLayoutId id="2147484442" r:id="rId6"/>
    <p:sldLayoutId id="2147484431" r:id="rId7"/>
    <p:sldLayoutId id="2147484433" r:id="rId8"/>
    <p:sldLayoutId id="2147484440" r:id="rId9"/>
    <p:sldLayoutId id="2147484445" r:id="rId10"/>
    <p:sldLayoutId id="214748444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ln>
            <a:noFill/>
          </a:ln>
          <a:solidFill>
            <a:srgbClr val="1B40B5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ts val="0"/>
        </a:spcBef>
        <a:spcAft>
          <a:spcPts val="1200"/>
        </a:spcAft>
        <a:buClr>
          <a:srgbClr val="317ABE"/>
        </a:buClr>
        <a:buSzPct val="85000"/>
        <a:buFont typeface="Wingdings 2" charset="2"/>
        <a:buChar char=""/>
        <a:defRPr sz="27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47688" indent="-273050" algn="l" rtl="0" eaLnBrk="1" fontAlgn="base" hangingPunct="1">
        <a:spcBef>
          <a:spcPts val="0"/>
        </a:spcBef>
        <a:spcAft>
          <a:spcPts val="600"/>
        </a:spcAft>
        <a:buClr>
          <a:srgbClr val="317ABE"/>
        </a:buClr>
        <a:buSzPct val="70000"/>
        <a:buFont typeface="Wingdings" charset="2"/>
        <a:buChar char=""/>
        <a:defRPr sz="2200" kern="1200">
          <a:solidFill>
            <a:srgbClr val="404556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317ABE"/>
        </a:buClr>
        <a:buSzPct val="75000"/>
        <a:buFont typeface="Wingdings 2" charset="2"/>
        <a:buChar char="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317ABE"/>
        </a:buClr>
        <a:buSzPct val="70000"/>
        <a:buFont typeface="Wingdings" charset="2"/>
        <a:buChar char=""/>
        <a:defRPr sz="2000" kern="1200">
          <a:solidFill>
            <a:srgbClr val="404556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317ABE"/>
        </a:buClr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g"/><Relationship Id="rId7" Type="http://schemas.openxmlformats.org/officeDocument/2006/relationships/image" Target="../media/image53.png"/><Relationship Id="rId12" Type="http://schemas.openxmlformats.org/officeDocument/2006/relationships/image" Target="../media/image58.jpeg"/><Relationship Id="rId17" Type="http://schemas.openxmlformats.org/officeDocument/2006/relationships/image" Target="../media/image63.gif"/><Relationship Id="rId2" Type="http://schemas.openxmlformats.org/officeDocument/2006/relationships/image" Target="../media/image48.jpg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0.jp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g"/><Relationship Id="rId5" Type="http://schemas.openxmlformats.org/officeDocument/2006/relationships/image" Target="../media/image80.jpg"/><Relationship Id="rId4" Type="http://schemas.openxmlformats.org/officeDocument/2006/relationships/image" Target="../media/image7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6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jpeg"/><Relationship Id="rId17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JP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 l="1000" t="34000" r="-1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/>
              <a:t>American Accounting Association</a:t>
            </a:r>
          </a:p>
          <a:p>
            <a:r>
              <a:rPr lang="en-US" sz="2800" dirty="0"/>
              <a:t>Accounting Information Systems Bootcamp</a:t>
            </a:r>
          </a:p>
          <a:p>
            <a:r>
              <a:rPr lang="en-US" sz="2400" dirty="0"/>
              <a:t>May 21,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A223-0BF6-4A65-81EF-E36D0707C53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/>
              <a:t>Cybersecurity and Privacy: A Current Legal Perspective on Data Privacy, Cybersecurity, and EU Regulations</a:t>
            </a:r>
          </a:p>
        </p:txBody>
      </p:sp>
    </p:spTree>
    <p:extLst>
      <p:ext uri="{BB962C8B-B14F-4D97-AF65-F5344CB8AC3E}">
        <p14:creationId xmlns:p14="http://schemas.microsoft.com/office/powerpoint/2010/main" val="38454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8000" r="1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Data Protection Compliance: Why So Challenging?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8" y="2670161"/>
            <a:ext cx="1236690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07" y="2860321"/>
            <a:ext cx="1373747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3" y="3774721"/>
            <a:ext cx="914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92" y="2966258"/>
            <a:ext cx="1064895" cy="596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82" y="5521632"/>
            <a:ext cx="838200" cy="83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23" y="4099960"/>
            <a:ext cx="1085850" cy="1101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61" y="5565861"/>
            <a:ext cx="826770" cy="64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03" y="2849912"/>
            <a:ext cx="808924" cy="7071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716" y="5713769"/>
            <a:ext cx="665440" cy="4995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8" y="5643485"/>
            <a:ext cx="960120" cy="640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21111" r="5556" b="22222"/>
          <a:stretch/>
        </p:blipFill>
        <p:spPr>
          <a:xfrm>
            <a:off x="7678112" y="2970090"/>
            <a:ext cx="978947" cy="6400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12" y="3811306"/>
            <a:ext cx="1188720" cy="1188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47" y="4589098"/>
            <a:ext cx="1280160" cy="64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85" y="5643485"/>
            <a:ext cx="1137371" cy="64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77" y="4330736"/>
            <a:ext cx="96012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Laws Vary Greatly and are</a:t>
            </a:r>
          </a:p>
          <a:p>
            <a:pPr marL="287338" indent="0">
              <a:spcBef>
                <a:spcPts val="0"/>
              </a:spcBef>
              <a:buNone/>
            </a:pPr>
            <a:r>
              <a:rPr lang="en-US" dirty="0"/>
              <a:t>Constantly in Flux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State Laws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Federal Laws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Global Laws</a:t>
            </a:r>
          </a:p>
          <a:p>
            <a:r>
              <a:rPr lang="en-US" dirty="0"/>
              <a:t>Differing Privacy Perspectives and Approaches</a:t>
            </a:r>
          </a:p>
          <a:p>
            <a:r>
              <a:rPr lang="en-US" dirty="0"/>
              <a:t>Differing Definitions</a:t>
            </a:r>
          </a:p>
          <a:p>
            <a:r>
              <a:rPr lang="en-US" dirty="0"/>
              <a:t>Evolving Technologies and Uses of Personal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Complex, Constantly Evolving &amp; Expanding Area of Law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0"/>
            <a:ext cx="3167911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1B40B5"/>
              </a:buClr>
            </a:pPr>
            <a:r>
              <a:rPr lang="en-US" sz="2100" dirty="0"/>
              <a:t>Information Security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B40B5"/>
              </a:buClr>
            </a:pPr>
            <a:r>
              <a:rPr lang="en-US" sz="2100" dirty="0"/>
              <a:t>Data Integrity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B40B5"/>
              </a:buClr>
            </a:pPr>
            <a:r>
              <a:rPr lang="en-US" sz="2100" dirty="0"/>
              <a:t>Notice/Transparency  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B40B5"/>
              </a:buClr>
            </a:pPr>
            <a:r>
              <a:rPr lang="en-US" sz="2100" dirty="0"/>
              <a:t>Consent/Lawful Basis for Processing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B40B5"/>
              </a:buClr>
            </a:pPr>
            <a:r>
              <a:rPr lang="en-US" sz="2100" dirty="0"/>
              <a:t>Limitations on Use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B40B5"/>
              </a:buClr>
            </a:pPr>
            <a:r>
              <a:rPr lang="en-US" sz="2100" dirty="0"/>
              <a:t>Limitations on Transfer and Sale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B40B5"/>
              </a:buClr>
            </a:pPr>
            <a:r>
              <a:rPr lang="en-US" sz="2100" dirty="0"/>
              <a:t>Third-Party Contracting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B40B5"/>
              </a:buClr>
            </a:pPr>
            <a:r>
              <a:rPr lang="en-US" sz="2100" dirty="0"/>
              <a:t>Data Subject Rights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B40B5"/>
              </a:buClr>
            </a:pPr>
            <a:r>
              <a:rPr lang="en-US" sz="2100" dirty="0"/>
              <a:t>Restrictions on Electronic Marketing Communications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B40B5"/>
              </a:buClr>
            </a:pPr>
            <a:r>
              <a:rPr lang="en-US" sz="2100" dirty="0"/>
              <a:t>Data Breach Notification and Incident Management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B40B5"/>
              </a:buClr>
            </a:pPr>
            <a:r>
              <a:rPr lang="en-US" sz="2100" dirty="0"/>
              <a:t>Data Destruction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B40B5"/>
              </a:buClr>
            </a:pPr>
            <a:r>
              <a:rPr lang="en-US" sz="2100" dirty="0"/>
              <a:t>Accountability Practices/Recordkeeping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Multitude of Widely Varying Legal Obligations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44782"/>
            <a:ext cx="9144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72491"/>
            <a:ext cx="1348034" cy="100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34" y="1593273"/>
            <a:ext cx="1817000" cy="1005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r="17592"/>
          <a:stretch/>
        </p:blipFill>
        <p:spPr>
          <a:xfrm>
            <a:off x="4455600" y="3196936"/>
            <a:ext cx="1066800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31" y="2799087"/>
            <a:ext cx="1746424" cy="1463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47" y="4478828"/>
            <a:ext cx="13716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535706"/>
            <a:ext cx="1192217" cy="822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97" y="3262868"/>
            <a:ext cx="1181337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Where’s the Data?</a:t>
            </a:r>
          </a:p>
          <a:p>
            <a:pPr>
              <a:spcBef>
                <a:spcPts val="600"/>
              </a:spcBef>
            </a:pPr>
            <a:r>
              <a:rPr lang="en-US" dirty="0"/>
              <a:t>How are We Using the Data?</a:t>
            </a:r>
          </a:p>
          <a:p>
            <a:pPr>
              <a:spcBef>
                <a:spcPts val="600"/>
              </a:spcBef>
            </a:pPr>
            <a:r>
              <a:rPr lang="en-US" dirty="0"/>
              <a:t>Who Gets the Data?</a:t>
            </a:r>
          </a:p>
          <a:p>
            <a:pPr>
              <a:spcBef>
                <a:spcPts val="600"/>
              </a:spcBef>
            </a:pPr>
            <a:r>
              <a:rPr lang="en-US" dirty="0"/>
              <a:t>Why Do They Get the Data?</a:t>
            </a:r>
          </a:p>
          <a:p>
            <a:pPr>
              <a:spcBef>
                <a:spcPts val="600"/>
              </a:spcBef>
            </a:pPr>
            <a:r>
              <a:rPr lang="en-US" dirty="0"/>
              <a:t>How are We Protecting the Data?</a:t>
            </a:r>
          </a:p>
          <a:p>
            <a:pPr>
              <a:spcBef>
                <a:spcPts val="600"/>
              </a:spcBef>
            </a:pPr>
            <a:r>
              <a:rPr lang="en-US" dirty="0"/>
              <a:t>Where are the Contracts?</a:t>
            </a:r>
          </a:p>
          <a:p>
            <a:pPr>
              <a:spcBef>
                <a:spcPts val="600"/>
              </a:spcBef>
            </a:pPr>
            <a:r>
              <a:rPr lang="en-US" dirty="0"/>
              <a:t>How are We Managing Marketing Communications?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Very Difficult to Wrap Arms around Actual Data Protection Practices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22"/>
          <a:stretch/>
        </p:blipFill>
        <p:spPr>
          <a:xfrm>
            <a:off x="5917584" y="1600200"/>
            <a:ext cx="2921616" cy="2286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099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In Regulatory Context:</a:t>
            </a:r>
          </a:p>
          <a:p>
            <a:pPr lvl="1">
              <a:buClr>
                <a:srgbClr val="1B40B5"/>
              </a:buClr>
            </a:pPr>
            <a:r>
              <a:rPr lang="en-US" sz="1800" dirty="0"/>
              <a:t>Huge Financial Penalties; Criminal Penalties</a:t>
            </a:r>
          </a:p>
          <a:p>
            <a:pPr lvl="1">
              <a:buClr>
                <a:srgbClr val="1B40B5"/>
              </a:buClr>
            </a:pPr>
            <a:r>
              <a:rPr lang="en-US" sz="1800" dirty="0"/>
              <a:t>Prohibitions on Processing Personal Data</a:t>
            </a:r>
          </a:p>
          <a:p>
            <a:pPr lvl="1">
              <a:buClr>
                <a:srgbClr val="1B40B5"/>
              </a:buClr>
            </a:pPr>
            <a:r>
              <a:rPr lang="en-US" sz="1800" dirty="0"/>
              <a:t>Prohibitions on Cross-Border Transfers</a:t>
            </a:r>
          </a:p>
          <a:p>
            <a:r>
              <a:rPr lang="en-US" sz="2400" dirty="0"/>
              <a:t>In Litigation Context:</a:t>
            </a:r>
          </a:p>
          <a:p>
            <a:pPr lvl="1">
              <a:buClr>
                <a:srgbClr val="1B40B5"/>
              </a:buClr>
            </a:pPr>
            <a:r>
              <a:rPr lang="en-US" sz="1800" dirty="0"/>
              <a:t>Class Actions</a:t>
            </a:r>
          </a:p>
          <a:p>
            <a:pPr lvl="1">
              <a:buClr>
                <a:srgbClr val="1B40B5"/>
              </a:buClr>
            </a:pPr>
            <a:r>
              <a:rPr lang="en-US" sz="1800" dirty="0"/>
              <a:t>Individual Actions</a:t>
            </a:r>
          </a:p>
          <a:p>
            <a:pPr lvl="1">
              <a:buClr>
                <a:srgbClr val="1B40B5"/>
              </a:buClr>
            </a:pPr>
            <a:r>
              <a:rPr lang="en-US" sz="1800" dirty="0"/>
              <a:t>Impact of Joint and Several Liability</a:t>
            </a:r>
          </a:p>
          <a:p>
            <a:r>
              <a:rPr lang="en-US" sz="2400" dirty="0"/>
              <a:t>In Court of Public Opinion:</a:t>
            </a:r>
          </a:p>
          <a:p>
            <a:pPr lvl="1">
              <a:buClr>
                <a:srgbClr val="1B40B5"/>
              </a:buClr>
            </a:pPr>
            <a:r>
              <a:rPr lang="en-US" sz="1800" dirty="0"/>
              <a:t>Lost Customers</a:t>
            </a:r>
          </a:p>
          <a:p>
            <a:pPr lvl="1">
              <a:buClr>
                <a:srgbClr val="1B40B5"/>
              </a:buClr>
            </a:pPr>
            <a:r>
              <a:rPr lang="en-US" sz="1800" dirty="0"/>
              <a:t>Lost Investors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Penalties for Non-Compliance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0"/>
            <a:ext cx="1920240" cy="128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340608"/>
            <a:ext cx="18288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968240"/>
            <a:ext cx="17068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27000" r="1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Developments in U.S. and Global Data Protection Laws</a:t>
            </a:r>
          </a:p>
        </p:txBody>
      </p:sp>
    </p:spTree>
    <p:extLst>
      <p:ext uri="{BB962C8B-B14F-4D97-AF65-F5344CB8AC3E}">
        <p14:creationId xmlns:p14="http://schemas.microsoft.com/office/powerpoint/2010/main" val="21912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Data Breach Notification</a:t>
            </a:r>
          </a:p>
          <a:p>
            <a:pPr>
              <a:spcBef>
                <a:spcPts val="1200"/>
              </a:spcBef>
            </a:pPr>
            <a:r>
              <a:rPr lang="en-US" dirty="0"/>
              <a:t>Information Security</a:t>
            </a:r>
          </a:p>
          <a:p>
            <a:pPr>
              <a:spcBef>
                <a:spcPts val="1200"/>
              </a:spcBef>
            </a:pPr>
            <a:r>
              <a:rPr lang="en-US" dirty="0"/>
              <a:t>Third-Party Contracting</a:t>
            </a:r>
          </a:p>
          <a:p>
            <a:pPr>
              <a:spcBef>
                <a:spcPts val="1200"/>
              </a:spcBef>
            </a:pPr>
            <a:r>
              <a:rPr lang="en-US" dirty="0"/>
              <a:t>Data Disposal</a:t>
            </a:r>
          </a:p>
          <a:p>
            <a:pPr>
              <a:spcBef>
                <a:spcPts val="1200"/>
              </a:spcBef>
            </a:pPr>
            <a:r>
              <a:rPr lang="en-US" dirty="0"/>
              <a:t>Website Privacy Practices</a:t>
            </a:r>
          </a:p>
          <a:p>
            <a:pPr>
              <a:spcBef>
                <a:spcPts val="1200"/>
              </a:spcBef>
            </a:pPr>
            <a:r>
              <a:rPr lang="en-US" dirty="0"/>
              <a:t>Employee Monitoring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Types of State Privacy Laws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91" y="1640744"/>
            <a:ext cx="1087901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1667"/>
          <a:stretch/>
        </p:blipFill>
        <p:spPr>
          <a:xfrm>
            <a:off x="6747916" y="2327690"/>
            <a:ext cx="1931325" cy="731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50" y="3213052"/>
            <a:ext cx="903181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709500"/>
            <a:ext cx="695990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57" y="4730726"/>
            <a:ext cx="911766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40" y="5391756"/>
            <a:ext cx="134547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California: Consumer Protection Regulation</a:t>
            </a:r>
          </a:p>
          <a:p>
            <a:r>
              <a:rPr lang="en-US" dirty="0"/>
              <a:t>Illinois: Biometric Information Privacy Act</a:t>
            </a:r>
          </a:p>
          <a:p>
            <a:r>
              <a:rPr lang="en-US" dirty="0"/>
              <a:t>Vermont: Data Broker Regulations </a:t>
            </a:r>
          </a:p>
          <a:p>
            <a:r>
              <a:rPr lang="en-US" dirty="0"/>
              <a:t>California: IoT Law (SB 327)</a:t>
            </a:r>
          </a:p>
          <a:p>
            <a:r>
              <a:rPr lang="en-US" dirty="0"/>
              <a:t>Colorado: Protections for Consumer Data Privacy Law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Recent State Law Developments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00400"/>
            <a:ext cx="3004456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900" dirty="0"/>
              <a:t>Who has to Comply?</a:t>
            </a:r>
            <a:endParaRPr lang="en-US" sz="2500" dirty="0"/>
          </a:p>
          <a:p>
            <a:r>
              <a:rPr lang="en-US" sz="2900" dirty="0"/>
              <a:t>What are the Penalties for Non-Compliance?</a:t>
            </a:r>
            <a:endParaRPr lang="en-US" sz="2500" dirty="0"/>
          </a:p>
          <a:p>
            <a:r>
              <a:rPr lang="en-US" sz="2800" dirty="0"/>
              <a:t>What Types of Personal Information and Practices are Covered?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Consumer Privacy Act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3429001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200" dirty="0"/>
              <a:t>Analyze Applicability to Organization and Affiliates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Prepare Data Map/Create Data Flows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Update Privacy Policy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Prepare “Do Not Sell” Link and Opt-Out Page, if Required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Update Third Party Contracts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Prepare to Address Consumer Requests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Update Security Policies and Procedures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Develop Training Materials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Monitor Legislative and Regulatory Developments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CCPA-Readiness</a:t>
            </a:r>
          </a:p>
        </p:txBody>
      </p:sp>
    </p:spTree>
    <p:extLst>
      <p:ext uri="{BB962C8B-B14F-4D97-AF65-F5344CB8AC3E}">
        <p14:creationId xmlns:p14="http://schemas.microsoft.com/office/powerpoint/2010/main" val="3637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Impact of Technology on Privacy</a:t>
            </a:r>
          </a:p>
          <a:p>
            <a:r>
              <a:rPr lang="en-US" dirty="0"/>
              <a:t>Global Data Protection Compliance: Why So Challenging?</a:t>
            </a:r>
          </a:p>
          <a:p>
            <a:r>
              <a:rPr lang="en-US" dirty="0"/>
              <a:t>Recent Developments in U.S. and Global Data Protection Laws</a:t>
            </a:r>
          </a:p>
          <a:p>
            <a:r>
              <a:rPr lang="en-US" dirty="0"/>
              <a:t>Data Protection Compliance Recommendations</a:t>
            </a:r>
          </a:p>
          <a:p>
            <a:r>
              <a:rPr lang="en-US" dirty="0"/>
              <a:t>Future Trends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608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300" b="1" dirty="0"/>
              <a:t>Privacy of Communications</a:t>
            </a:r>
            <a:r>
              <a:rPr lang="en-US" sz="2300" dirty="0"/>
              <a:t>: Electronic Communications Privacy Act</a:t>
            </a:r>
          </a:p>
          <a:p>
            <a:pPr>
              <a:spcBef>
                <a:spcPts val="600"/>
              </a:spcBef>
            </a:pPr>
            <a:r>
              <a:rPr lang="en-US" sz="2300" b="1" dirty="0"/>
              <a:t>Children’s Privacy:</a:t>
            </a:r>
            <a:r>
              <a:rPr lang="en-US" sz="2300" dirty="0"/>
              <a:t> Children’s Online Privacy Protection Act</a:t>
            </a:r>
          </a:p>
          <a:p>
            <a:pPr>
              <a:spcBef>
                <a:spcPts val="600"/>
              </a:spcBef>
            </a:pPr>
            <a:r>
              <a:rPr lang="en-US" sz="2300" b="1" dirty="0"/>
              <a:t>Privacy of Medical Records</a:t>
            </a:r>
            <a:r>
              <a:rPr lang="en-US" sz="2300" dirty="0"/>
              <a:t>: Health Insurance Portability and Accountability Act; Health Information Technology for Economic and Clinical Health Act</a:t>
            </a:r>
          </a:p>
          <a:p>
            <a:pPr>
              <a:spcBef>
                <a:spcPts val="600"/>
              </a:spcBef>
            </a:pPr>
            <a:r>
              <a:rPr lang="en-US" sz="2300" b="1" dirty="0"/>
              <a:t>Privacy of Financial Information:</a:t>
            </a:r>
            <a:r>
              <a:rPr lang="en-US" sz="2300" dirty="0"/>
              <a:t> Fair Credit Reporting Act; Gramm Leach Bliley Act; Fair and Accurate Credit Transactions Act</a:t>
            </a:r>
          </a:p>
          <a:p>
            <a:pPr>
              <a:spcBef>
                <a:spcPts val="600"/>
              </a:spcBef>
            </a:pPr>
            <a:r>
              <a:rPr lang="en-US" sz="2300" b="1" dirty="0"/>
              <a:t>Privacy of Student Records:</a:t>
            </a:r>
            <a:r>
              <a:rPr lang="en-US" sz="2300" dirty="0"/>
              <a:t> Family Education Rights and Privacy Act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Federal Laws</a:t>
            </a:r>
          </a:p>
        </p:txBody>
      </p:sp>
    </p:spTree>
    <p:extLst>
      <p:ext uri="{BB962C8B-B14F-4D97-AF65-F5344CB8AC3E}">
        <p14:creationId xmlns:p14="http://schemas.microsoft.com/office/powerpoint/2010/main" val="23180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200" b="1" dirty="0"/>
              <a:t>Privacy of Identifying Information:</a:t>
            </a:r>
            <a:r>
              <a:rPr lang="en-US" sz="2200" dirty="0"/>
              <a:t> Driver’s Protection Act of 1994</a:t>
            </a:r>
          </a:p>
          <a:p>
            <a:pPr>
              <a:spcBef>
                <a:spcPts val="0"/>
              </a:spcBef>
            </a:pPr>
            <a:r>
              <a:rPr lang="en-US" sz="2200" b="1" dirty="0"/>
              <a:t>Privacy of Genetic Information:</a:t>
            </a:r>
            <a:r>
              <a:rPr lang="en-US" sz="2200" dirty="0"/>
              <a:t> Genetic Information Non-Discrimination Act</a:t>
            </a:r>
          </a:p>
          <a:p>
            <a:pPr>
              <a:spcBef>
                <a:spcPts val="0"/>
              </a:spcBef>
            </a:pPr>
            <a:r>
              <a:rPr lang="en-US" sz="2200" b="1" dirty="0"/>
              <a:t>Privacy of Government-Held Personal Data:</a:t>
            </a:r>
            <a:r>
              <a:rPr lang="en-US" sz="2200" dirty="0"/>
              <a:t> Freedom of Information Act; Privacy Act of 1974; Computer Security Act; Section 208 of the E-Government Act of 2002</a:t>
            </a:r>
          </a:p>
          <a:p>
            <a:pPr>
              <a:spcBef>
                <a:spcPts val="0"/>
              </a:spcBef>
            </a:pPr>
            <a:r>
              <a:rPr lang="en-US" sz="2200" b="1" dirty="0"/>
              <a:t>Prevention of Unfair or Deceptive Practices</a:t>
            </a:r>
            <a:r>
              <a:rPr lang="en-US" sz="2200" dirty="0"/>
              <a:t>: Section 5 of the Federal Trade Commission Act</a:t>
            </a:r>
          </a:p>
          <a:p>
            <a:pPr>
              <a:spcBef>
                <a:spcPts val="0"/>
              </a:spcBef>
            </a:pPr>
            <a:r>
              <a:rPr lang="en-US" sz="2200" b="1" dirty="0"/>
              <a:t>Marketing Communications:</a:t>
            </a:r>
            <a:r>
              <a:rPr lang="en-US" sz="2200" dirty="0"/>
              <a:t> CAN-SPAM Act; Telephone Consumer Protection Act; Telemarketing and Consumer Fraud and Abuse Prevention Act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Federal Laws (Cont’d)</a:t>
            </a:r>
          </a:p>
        </p:txBody>
      </p:sp>
    </p:spTree>
    <p:extLst>
      <p:ext uri="{BB962C8B-B14F-4D97-AF65-F5344CB8AC3E}">
        <p14:creationId xmlns:p14="http://schemas.microsoft.com/office/powerpoint/2010/main" val="22064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U.S. Data Privacy Bills</a:t>
            </a:r>
          </a:p>
          <a:p>
            <a:r>
              <a:rPr lang="en-US" dirty="0"/>
              <a:t>FTC Enforcement</a:t>
            </a:r>
          </a:p>
          <a:p>
            <a:r>
              <a:rPr lang="en-US" dirty="0"/>
              <a:t>Cybersecurity Enforcement and Initiatives by Other Agencies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SEC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HHS OCR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FDA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Federal Legal Developments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71600"/>
            <a:ext cx="3031958" cy="19202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2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Asia Pacific</a:t>
            </a:r>
          </a:p>
          <a:p>
            <a:pPr lvl="1">
              <a:buClr>
                <a:srgbClr val="1B40B5"/>
              </a:buClr>
            </a:pPr>
            <a:r>
              <a:rPr lang="en-US" sz="2000" dirty="0"/>
              <a:t>Implementation of Asia-Pacific Economic Cooperation (APEC) Cross-Border Privacy Rules System</a:t>
            </a:r>
          </a:p>
          <a:p>
            <a:pPr lvl="1">
              <a:buClr>
                <a:srgbClr val="1B40B5"/>
              </a:buClr>
            </a:pPr>
            <a:r>
              <a:rPr lang="en-US" sz="2000" dirty="0"/>
              <a:t>China Proposes Revision to National Standard; Promotes Certification Scheme; Discourages Coerced, Bundled or “Take It or Leave It Consent”; Ministries Announce Legal Ramifications of Violating Cybersecurity Law</a:t>
            </a:r>
          </a:p>
          <a:p>
            <a:pPr lvl="1">
              <a:buClr>
                <a:srgbClr val="1B40B5"/>
              </a:buClr>
            </a:pPr>
            <a:r>
              <a:rPr lang="en-US" sz="2000" dirty="0"/>
              <a:t>Japan-EU Adequacy Agreement</a:t>
            </a:r>
          </a:p>
          <a:p>
            <a:pPr lvl="1">
              <a:buClr>
                <a:srgbClr val="1B40B5"/>
              </a:buClr>
            </a:pPr>
            <a:endParaRPr lang="en-US" dirty="0"/>
          </a:p>
          <a:p>
            <a:pPr lvl="1">
              <a:buClr>
                <a:srgbClr val="1B40B5"/>
              </a:buClr>
            </a:pPr>
            <a:endParaRPr lang="en-US" dirty="0"/>
          </a:p>
          <a:p>
            <a:pPr lvl="1">
              <a:buClr>
                <a:srgbClr val="1B40B5"/>
              </a:buClr>
            </a:pPr>
            <a:endParaRPr lang="en-US" dirty="0"/>
          </a:p>
          <a:p>
            <a:pPr lvl="1">
              <a:buClr>
                <a:srgbClr val="1B40B5"/>
              </a:buClr>
            </a:pPr>
            <a:endParaRPr lang="en-US" dirty="0"/>
          </a:p>
          <a:p>
            <a:pPr lvl="1">
              <a:buClr>
                <a:srgbClr val="1B40B5"/>
              </a:buClr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Global Legal Developments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4166" b="5594"/>
          <a:stretch/>
        </p:blipFill>
        <p:spPr>
          <a:xfrm>
            <a:off x="3104608" y="4191000"/>
            <a:ext cx="2934785" cy="21031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35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Latin America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Argentina Adopts GDPR-Like Law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Brazil Implements General Data Protection Law</a:t>
            </a:r>
          </a:p>
          <a:p>
            <a:r>
              <a:rPr lang="en-US" dirty="0"/>
              <a:t>European Union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ePrivacy Regulation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NIS Directive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Russian Data Localization Law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General Data Protection Regulation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Global Legal Developments (Cont’d)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50" y="1545771"/>
            <a:ext cx="2011350" cy="2194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62039"/>
            <a:ext cx="2279904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Expansive Reach</a:t>
            </a:r>
          </a:p>
          <a:p>
            <a:r>
              <a:rPr lang="en-US" dirty="0"/>
              <a:t>Huge Penalties</a:t>
            </a:r>
          </a:p>
          <a:p>
            <a:r>
              <a:rPr lang="en-US" dirty="0"/>
              <a:t>Extensive Obligations</a:t>
            </a:r>
          </a:p>
          <a:p>
            <a:r>
              <a:rPr lang="en-US" dirty="0"/>
              <a:t>Broad Definitions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General Data Protection Regulation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200" y="2286000"/>
            <a:ext cx="3744000" cy="23774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29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GDPR-Readiness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200" dirty="0"/>
              <a:t>Analyze Applicability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Prepare Data Map/Create Data Flows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Determine Lawful Bases for Processing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Update Privacy Policies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Update Consent Forms and Practices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Update Third Party Contracts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Determine Lawful Basis for Cross-Border Transfers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200" dirty="0"/>
              <a:t>Prepare to Address Data Subject Rights Requests</a:t>
            </a:r>
          </a:p>
          <a:p>
            <a:r>
              <a:rPr lang="en-US" sz="2200" dirty="0"/>
              <a:t>Update Security Policies and Practices</a:t>
            </a:r>
          </a:p>
          <a:p>
            <a:r>
              <a:rPr lang="en-US" sz="2200" dirty="0"/>
              <a:t>Develop Training Materials</a:t>
            </a:r>
          </a:p>
          <a:p>
            <a:r>
              <a:rPr lang="en-US" sz="2200" dirty="0"/>
              <a:t>Confirm Compliance with Data Protection Principles, including Data Minimization and Purpose Limitation</a:t>
            </a:r>
          </a:p>
          <a:p>
            <a:r>
              <a:rPr lang="en-US" sz="2200" dirty="0"/>
              <a:t>Monitor Legislative and Regulatory Developments</a:t>
            </a:r>
          </a:p>
        </p:txBody>
      </p:sp>
    </p:spTree>
    <p:extLst>
      <p:ext uri="{BB962C8B-B14F-4D97-AF65-F5344CB8AC3E}">
        <p14:creationId xmlns:p14="http://schemas.microsoft.com/office/powerpoint/2010/main" val="16405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Protection Compliance Recommendations</a:t>
            </a:r>
          </a:p>
        </p:txBody>
      </p:sp>
      <p:pic>
        <p:nvPicPr>
          <p:cNvPr id="3" name="Picture 2" descr="cncartoons022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5280" y="2667000"/>
            <a:ext cx="5613440" cy="3474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018609"/>
            <a:ext cx="883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n-lt"/>
              </a:rPr>
              <a:t>© 2004 Tom Cheney The New Yorker Collection/The Cartoon Bank.  All Rights Reserved.  Licensed by Fey LLC from cartoonbank.com.</a:t>
            </a:r>
          </a:p>
        </p:txBody>
      </p:sp>
    </p:spTree>
    <p:extLst>
      <p:ext uri="{BB962C8B-B14F-4D97-AF65-F5344CB8AC3E}">
        <p14:creationId xmlns:p14="http://schemas.microsoft.com/office/powerpoint/2010/main" val="39958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Conduct Data Mapping and Data Flows</a:t>
            </a:r>
          </a:p>
          <a:p>
            <a:r>
              <a:rPr lang="en-US" dirty="0"/>
              <a:t>Determine Data Protection Obligations</a:t>
            </a:r>
          </a:p>
          <a:p>
            <a:r>
              <a:rPr lang="en-US" dirty="0"/>
              <a:t>Perform Risk Assessments </a:t>
            </a:r>
          </a:p>
          <a:p>
            <a:r>
              <a:rPr lang="en-US" dirty="0"/>
              <a:t>Develop Phased Risk Remediation Plans</a:t>
            </a:r>
          </a:p>
          <a:p>
            <a:r>
              <a:rPr lang="en-US" dirty="0"/>
              <a:t>Conduct Data Protection Impact Assessments</a:t>
            </a:r>
          </a:p>
          <a:p>
            <a:r>
              <a:rPr lang="en-US" dirty="0"/>
              <a:t>Implement Data Protection by Design and Default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Thyself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5" r="15417"/>
          <a:stretch/>
        </p:blipFill>
        <p:spPr>
          <a:xfrm>
            <a:off x="6934200" y="1676400"/>
            <a:ext cx="171251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Identify All Vendors Currently Receiving</a:t>
            </a:r>
          </a:p>
          <a:p>
            <a:pPr marL="287338" indent="0">
              <a:spcBef>
                <a:spcPts val="0"/>
              </a:spcBef>
              <a:buNone/>
            </a:pPr>
            <a:r>
              <a:rPr lang="en-US" dirty="0"/>
              <a:t>or Accessing Personal Data</a:t>
            </a:r>
          </a:p>
          <a:p>
            <a:r>
              <a:rPr lang="en-US" dirty="0"/>
              <a:t>Review and Update Contracts</a:t>
            </a:r>
          </a:p>
          <a:p>
            <a:r>
              <a:rPr lang="en-US" dirty="0"/>
              <a:t>Develop Risk-Based Vendor Selection and Monitoring Processes</a:t>
            </a:r>
          </a:p>
          <a:p>
            <a:r>
              <a:rPr lang="en-US" dirty="0"/>
              <a:t>Develop Contract Templates and Checklists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Thy Vendor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52600"/>
            <a:ext cx="180636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28000" r="1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Technology on Privacy</a:t>
            </a:r>
          </a:p>
        </p:txBody>
      </p:sp>
    </p:spTree>
    <p:extLst>
      <p:ext uri="{BB962C8B-B14F-4D97-AF65-F5344CB8AC3E}">
        <p14:creationId xmlns:p14="http://schemas.microsoft.com/office/powerpoint/2010/main" val="15385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  <a:p>
            <a:r>
              <a:rPr lang="en-US" dirty="0"/>
              <a:t>Policies and Processes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Information Security and Data Privacy Policies and Procedures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Security Incident Response Plan/Procedures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Privacy Notices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Consent Forms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Privacy by Design and Default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Privacy Impact Assessments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Data Subject Rights Processes</a:t>
            </a:r>
          </a:p>
          <a:p>
            <a:r>
              <a:rPr lang="en-US" dirty="0"/>
              <a:t>Technology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Develop/Update Data Protection Framework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86200"/>
            <a:ext cx="3048000" cy="22860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403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Create a Culture of Security</a:t>
            </a:r>
          </a:p>
          <a:p>
            <a:pPr>
              <a:spcBef>
                <a:spcPts val="600"/>
              </a:spcBef>
            </a:pPr>
            <a:r>
              <a:rPr lang="en-US" dirty="0"/>
              <a:t>Factor Security into Decisions in Every Department</a:t>
            </a:r>
          </a:p>
          <a:p>
            <a:pPr>
              <a:spcBef>
                <a:spcPts val="600"/>
              </a:spcBef>
            </a:pPr>
            <a:r>
              <a:rPr lang="en-US" dirty="0"/>
              <a:t>Make Thoughtful Choices about Personal Data Practices</a:t>
            </a:r>
          </a:p>
          <a:p>
            <a:pPr>
              <a:spcBef>
                <a:spcPts val="600"/>
              </a:spcBef>
            </a:pPr>
            <a:r>
              <a:rPr lang="en-US" dirty="0"/>
              <a:t>Look for Early Warnings of Security Incidents</a:t>
            </a:r>
          </a:p>
          <a:p>
            <a:pPr>
              <a:spcBef>
                <a:spcPts val="600"/>
              </a:spcBef>
            </a:pPr>
            <a:r>
              <a:rPr lang="en-US" dirty="0"/>
              <a:t>Patch Promptly</a:t>
            </a:r>
          </a:p>
          <a:p>
            <a:pPr>
              <a:spcBef>
                <a:spcPts val="600"/>
              </a:spcBef>
            </a:pPr>
            <a:r>
              <a:rPr lang="en-US" dirty="0"/>
              <a:t>Encrypt Sensitive Personal Data</a:t>
            </a:r>
          </a:p>
          <a:p>
            <a:pPr>
              <a:spcBef>
                <a:spcPts val="600"/>
              </a:spcBef>
            </a:pPr>
            <a:r>
              <a:rPr lang="en-US" dirty="0"/>
              <a:t>Limit Access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Security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1" t="4074" r="23332"/>
          <a:stretch/>
        </p:blipFill>
        <p:spPr>
          <a:xfrm>
            <a:off x="6798556" y="4454912"/>
            <a:ext cx="20053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Use Two-Factor Authentication</a:t>
            </a:r>
          </a:p>
          <a:p>
            <a:pPr>
              <a:spcBef>
                <a:spcPts val="600"/>
              </a:spcBef>
            </a:pPr>
            <a:r>
              <a:rPr lang="en-US" dirty="0"/>
              <a:t>Implement Appropriate Physical Security</a:t>
            </a:r>
          </a:p>
          <a:p>
            <a:pPr>
              <a:spcBef>
                <a:spcPts val="600"/>
              </a:spcBef>
            </a:pPr>
            <a:r>
              <a:rPr lang="en-US" dirty="0"/>
              <a:t>Monitor Use of Technology and Physical Spaces</a:t>
            </a:r>
          </a:p>
          <a:p>
            <a:pPr>
              <a:spcBef>
                <a:spcPts val="600"/>
              </a:spcBef>
            </a:pPr>
            <a:r>
              <a:rPr lang="en-US" dirty="0"/>
              <a:t>Retain and Share Data on Need-to-Know Basis Only</a:t>
            </a:r>
          </a:p>
          <a:p>
            <a:pPr>
              <a:spcBef>
                <a:spcPts val="600"/>
              </a:spcBef>
            </a:pPr>
            <a:r>
              <a:rPr lang="en-US" dirty="0"/>
              <a:t>Invest in 24/7 AI-Driven Defenses with Human Involvement</a:t>
            </a:r>
          </a:p>
          <a:p>
            <a:pPr>
              <a:spcBef>
                <a:spcPts val="600"/>
              </a:spcBef>
            </a:pPr>
            <a:r>
              <a:rPr lang="en-US" dirty="0"/>
              <a:t>Implement Strong Security Incident Procedures and Breach Response Plan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Security (Cont’d)</a:t>
            </a:r>
          </a:p>
        </p:txBody>
      </p:sp>
    </p:spTree>
    <p:extLst>
      <p:ext uri="{BB962C8B-B14F-4D97-AF65-F5344CB8AC3E}">
        <p14:creationId xmlns:p14="http://schemas.microsoft.com/office/powerpoint/2010/main" val="24094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to Address Data Subject Rights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8733123"/>
              </p:ext>
            </p:extLst>
          </p:nvPr>
        </p:nvGraphicFramePr>
        <p:xfrm>
          <a:off x="152400" y="3276600"/>
          <a:ext cx="8839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016584"/>
            <a:ext cx="2328421" cy="1737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7737"/>
          <a:stretch/>
        </p:blipFill>
        <p:spPr>
          <a:xfrm>
            <a:off x="3334384" y="2016584"/>
            <a:ext cx="2640106" cy="1737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" t="18849" r="19643" b="9722"/>
          <a:stretch/>
        </p:blipFill>
        <p:spPr>
          <a:xfrm>
            <a:off x="6348984" y="2164095"/>
            <a:ext cx="2560320" cy="139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Regulatory Obligations</a:t>
            </a:r>
          </a:p>
          <a:p>
            <a:r>
              <a:rPr lang="en-US" dirty="0"/>
              <a:t>Enforcement Actions</a:t>
            </a:r>
          </a:p>
          <a:p>
            <a:r>
              <a:rPr lang="en-US" dirty="0"/>
              <a:t>Asserted Regulatory Priorities</a:t>
            </a:r>
          </a:p>
          <a:p>
            <a:r>
              <a:rPr lang="en-US" dirty="0"/>
              <a:t>Case Law Developments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on Top of Ever-Changing Laws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0" y="2697480"/>
            <a:ext cx="3566160" cy="237744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273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Trends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27" y="2743200"/>
            <a:ext cx="4353146" cy="3383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094809"/>
            <a:ext cx="883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n-lt"/>
              </a:rPr>
              <a:t>© 2016  Paul Noth The New Yorker Collection/The Cartoon Bank.  All Rights Reserved.  Licensed by Fey LLC from cartoonbank.com.</a:t>
            </a:r>
          </a:p>
        </p:txBody>
      </p:sp>
    </p:spTree>
    <p:extLst>
      <p:ext uri="{BB962C8B-B14F-4D97-AF65-F5344CB8AC3E}">
        <p14:creationId xmlns:p14="http://schemas.microsoft.com/office/powerpoint/2010/main" val="33330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Businesses will Invest Heavily in IoT </a:t>
            </a:r>
          </a:p>
          <a:p>
            <a:r>
              <a:rPr lang="en-US" dirty="0"/>
              <a:t>Our Possessions will Find Their “Voice”</a:t>
            </a:r>
          </a:p>
          <a:p>
            <a:r>
              <a:rPr lang="en-US" dirty="0"/>
              <a:t>Computing will Move to the “Edge”</a:t>
            </a:r>
          </a:p>
          <a:p>
            <a:r>
              <a:rPr lang="en-US" dirty="0"/>
              <a:t>IoT Networks will become Increasingly Reliant on AI and Machine Learning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Technology Trends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24000"/>
            <a:ext cx="2444920" cy="18288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1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sz="2600" dirty="0"/>
          </a:p>
          <a:p>
            <a:r>
              <a:rPr lang="en-US" sz="2600" dirty="0"/>
              <a:t>Targeted Cyberattacks will Increase</a:t>
            </a:r>
          </a:p>
          <a:p>
            <a:r>
              <a:rPr lang="en-US" sz="2600" dirty="0"/>
              <a:t>Cybercriminals will Deploy Polymorphic Malware, which uses AI to Morph Itself so It Can’t be Found</a:t>
            </a:r>
          </a:p>
          <a:p>
            <a:r>
              <a:rPr lang="en-US" sz="2600" dirty="0"/>
              <a:t>5G Networks will Broaden the Scope/Availability of IoT</a:t>
            </a:r>
          </a:p>
          <a:p>
            <a:r>
              <a:rPr lang="en-US" sz="2600" dirty="0"/>
              <a:t>Tech Advances will Require Business to Grapple with Increasingly Challenging Privacy and Ethical Issues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Technology Trends (Cont’d)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89710"/>
            <a:ext cx="2332579" cy="15544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8968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Ever-Increasing Global Data Protection Laws and Regulations</a:t>
            </a:r>
          </a:p>
          <a:p>
            <a:pPr>
              <a:spcBef>
                <a:spcPts val="600"/>
              </a:spcBef>
            </a:pPr>
            <a:r>
              <a:rPr lang="en-US" dirty="0"/>
              <a:t>Coordinated Enforcement Initiatives</a:t>
            </a:r>
          </a:p>
          <a:p>
            <a:pPr>
              <a:spcBef>
                <a:spcPts val="600"/>
              </a:spcBef>
            </a:pPr>
            <a:r>
              <a:rPr lang="en-US" dirty="0"/>
              <a:t>States will Continue to Address Privacy Gaps</a:t>
            </a:r>
          </a:p>
          <a:p>
            <a:pPr>
              <a:spcBef>
                <a:spcPts val="600"/>
              </a:spcBef>
            </a:pPr>
            <a:r>
              <a:rPr lang="en-US" dirty="0"/>
              <a:t>State Attorneys General will Be More Active Enforcers</a:t>
            </a:r>
          </a:p>
          <a:p>
            <a:pPr>
              <a:spcBef>
                <a:spcPts val="600"/>
              </a:spcBef>
            </a:pPr>
            <a:r>
              <a:rPr lang="en-US" dirty="0"/>
              <a:t>More Governmental Agencies will Focus on Privacy</a:t>
            </a:r>
          </a:p>
          <a:p>
            <a:pPr>
              <a:spcBef>
                <a:spcPts val="600"/>
              </a:spcBef>
            </a:pPr>
            <a:r>
              <a:rPr lang="en-US" dirty="0"/>
              <a:t>Momentum will Grow for a Comprehensive Federal Privacy Law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Regulatory Trends</a:t>
            </a:r>
          </a:p>
        </p:txBody>
      </p:sp>
    </p:spTree>
    <p:extLst>
      <p:ext uri="{BB962C8B-B14F-4D97-AF65-F5344CB8AC3E}">
        <p14:creationId xmlns:p14="http://schemas.microsoft.com/office/powerpoint/2010/main" val="3685422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Increasing Regulation of the IoT</a:t>
            </a:r>
          </a:p>
          <a:p>
            <a:r>
              <a:rPr lang="en-US" dirty="0"/>
              <a:t>Increasing Regulation of Biometric Data</a:t>
            </a:r>
          </a:p>
          <a:p>
            <a:r>
              <a:rPr lang="en-US" dirty="0"/>
              <a:t>Increasing Focus on Vendor Risk Management</a:t>
            </a:r>
          </a:p>
          <a:p>
            <a:r>
              <a:rPr lang="en-US" dirty="0"/>
              <a:t>Increasing Interest in Data Subject Rights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Regulatory Trends (Cont’d)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60" y="4530090"/>
            <a:ext cx="2247481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Laura’s Technology in Law School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600200"/>
            <a:ext cx="4582184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9600" r="8800" b="7199"/>
          <a:stretch/>
        </p:blipFill>
        <p:spPr>
          <a:xfrm>
            <a:off x="5562600" y="2286000"/>
            <a:ext cx="258493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More Legal “Safe Harbors” for Compliance with Specific Cybersecurity Frameworks</a:t>
            </a:r>
          </a:p>
          <a:p>
            <a:r>
              <a:rPr lang="en-US" dirty="0"/>
              <a:t>Increasing Emphasis on Consumer Consent/Control</a:t>
            </a:r>
          </a:p>
          <a:p>
            <a:r>
              <a:rPr lang="en-US" dirty="0"/>
              <a:t>Facebook will Continue to Drive Privacy Law Development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Regulatory Trends (Cont’d)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90" y="449580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48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Increases in: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IoT-Based Litigation 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Negligent Cybersecurity Actions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Data Breach Class Actions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Shareholder and Derivative Cyber Litigation</a:t>
            </a:r>
          </a:p>
          <a:p>
            <a:pPr lvl="1">
              <a:buClr>
                <a:srgbClr val="1B40B5"/>
              </a:buClr>
            </a:pPr>
            <a:r>
              <a:rPr lang="en-US" dirty="0"/>
              <a:t>Actions against Executives and Directors</a:t>
            </a:r>
          </a:p>
          <a:p>
            <a:pPr marL="273050" lvl="1">
              <a:spcBef>
                <a:spcPts val="1800"/>
              </a:spcBef>
              <a:spcAft>
                <a:spcPts val="1200"/>
              </a:spcAft>
              <a:buClr>
                <a:srgbClr val="317ABE"/>
              </a:buClr>
              <a:buSzPct val="85000"/>
              <a:buFont typeface="Wingdings 2" charset="2"/>
              <a:buChar char=""/>
            </a:pPr>
            <a:r>
              <a:rPr lang="en-US" sz="2700" dirty="0">
                <a:solidFill>
                  <a:schemeClr val="tx1"/>
                </a:solidFill>
              </a:rPr>
              <a:t>Expanding Definition of Harm</a:t>
            </a:r>
          </a:p>
          <a:p>
            <a:pPr marL="273050" lvl="1">
              <a:spcBef>
                <a:spcPts val="1800"/>
              </a:spcBef>
              <a:spcAft>
                <a:spcPts val="1200"/>
              </a:spcAft>
              <a:buClr>
                <a:srgbClr val="317ABE"/>
              </a:buClr>
              <a:buSzPct val="85000"/>
              <a:buFont typeface="Wingdings 2" charset="2"/>
              <a:buChar char=""/>
            </a:pPr>
            <a:r>
              <a:rPr lang="en-US" sz="2700" dirty="0">
                <a:solidFill>
                  <a:schemeClr val="tx1"/>
                </a:solidFill>
              </a:rPr>
              <a:t>Personal Data Stores Considered in Antitrust Actions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Litigation Trends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71600"/>
            <a:ext cx="24384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356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Increasingly Sophisticated Technologies, resulting in…</a:t>
            </a:r>
          </a:p>
          <a:p>
            <a:r>
              <a:rPr lang="en-US" dirty="0"/>
              <a:t>Increasingly Sophisticated Cyber Attacks, resulting in…</a:t>
            </a:r>
          </a:p>
          <a:p>
            <a:r>
              <a:rPr lang="en-US" dirty="0"/>
              <a:t>An Increasingly Complex Cybersecurity and Data Privacy Landscape, resulting in…</a:t>
            </a:r>
          </a:p>
          <a:p>
            <a:r>
              <a:rPr lang="en-US" dirty="0"/>
              <a:t>Increasingly Higher Stakes for Organizations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Bottom Line Prediction for the Foreseeable Future</a:t>
            </a:r>
          </a:p>
        </p:txBody>
      </p:sp>
    </p:spTree>
    <p:extLst>
      <p:ext uri="{BB962C8B-B14F-4D97-AF65-F5344CB8AC3E}">
        <p14:creationId xmlns:p14="http://schemas.microsoft.com/office/powerpoint/2010/main" val="4103163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for A Braver New World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018609"/>
            <a:ext cx="883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n-lt"/>
              </a:rPr>
              <a:t>© Kaamran Hafeez The New Yorker Collection/The Cartoon Bank.  All Rights Reserved.  Licensed by Fey LLC from cartoonbank.com.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8"/>
          <a:stretch/>
        </p:blipFill>
        <p:spPr>
          <a:xfrm>
            <a:off x="2122069" y="1600200"/>
            <a:ext cx="4899863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25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6084C-118B-443D-A053-B948C9404EE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1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Today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t="12578" r="18085"/>
          <a:stretch/>
        </p:blipFill>
        <p:spPr>
          <a:xfrm>
            <a:off x="122495" y="1490783"/>
            <a:ext cx="863422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"/>
          <a:stretch/>
        </p:blipFill>
        <p:spPr>
          <a:xfrm>
            <a:off x="2861444" y="3022201"/>
            <a:ext cx="1707381" cy="1645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r="15517"/>
          <a:stretch/>
        </p:blipFill>
        <p:spPr>
          <a:xfrm>
            <a:off x="4371021" y="1431843"/>
            <a:ext cx="1549106" cy="1645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15" y="5120640"/>
            <a:ext cx="927934" cy="1188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r="28684"/>
          <a:stretch/>
        </p:blipFill>
        <p:spPr>
          <a:xfrm>
            <a:off x="6057121" y="1530543"/>
            <a:ext cx="845752" cy="1005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-1163" r="8176" b="11628"/>
          <a:stretch/>
        </p:blipFill>
        <p:spPr>
          <a:xfrm>
            <a:off x="4755525" y="4677092"/>
            <a:ext cx="2864331" cy="1645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/>
          <a:stretch/>
        </p:blipFill>
        <p:spPr>
          <a:xfrm>
            <a:off x="470766" y="4023360"/>
            <a:ext cx="2559443" cy="228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72" y="1425285"/>
            <a:ext cx="1463040" cy="14630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11285" b="5382"/>
          <a:stretch/>
        </p:blipFill>
        <p:spPr>
          <a:xfrm>
            <a:off x="703922" y="1251907"/>
            <a:ext cx="2241354" cy="11887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4" r="21151"/>
          <a:stretch/>
        </p:blipFill>
        <p:spPr>
          <a:xfrm>
            <a:off x="18378" y="2903782"/>
            <a:ext cx="1045464" cy="12801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6666" r="24445" b="6666"/>
          <a:stretch/>
        </p:blipFill>
        <p:spPr>
          <a:xfrm>
            <a:off x="6361751" y="2654020"/>
            <a:ext cx="567398" cy="10058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7" y="1242405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85" y="3116742"/>
            <a:ext cx="1188720" cy="11887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77" y="4677092"/>
            <a:ext cx="1554480" cy="1554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3" b="18852"/>
          <a:stretch/>
        </p:blipFill>
        <p:spPr>
          <a:xfrm>
            <a:off x="5508297" y="3659860"/>
            <a:ext cx="1716259" cy="10972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76" y="3017520"/>
            <a:ext cx="2011680" cy="20116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9" r="18421" b="13373"/>
          <a:stretch/>
        </p:blipFill>
        <p:spPr>
          <a:xfrm>
            <a:off x="1094980" y="2620563"/>
            <a:ext cx="1574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Brave New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64" y="1524000"/>
            <a:ext cx="5051472" cy="448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018609"/>
            <a:ext cx="883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n-lt"/>
              </a:rPr>
              <a:t>© 2014 Paul Noth The New Yorker Collection/The Cartoon Bank.  All Rights Reserved.  Licensed by Fey LLC from cartoonbank.com.</a:t>
            </a:r>
          </a:p>
        </p:txBody>
      </p:sp>
    </p:spTree>
    <p:extLst>
      <p:ext uri="{BB962C8B-B14F-4D97-AF65-F5344CB8AC3E}">
        <p14:creationId xmlns:p14="http://schemas.microsoft.com/office/powerpoint/2010/main" val="21833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Ever-Increasing Risk of Unauthorized Exposure of Personal Data</a:t>
            </a:r>
          </a:p>
          <a:p>
            <a:r>
              <a:rPr lang="en-US" dirty="0"/>
              <a:t>Resulting in Ever-Evolving Global Data Protection Laws</a:t>
            </a:r>
          </a:p>
          <a:p>
            <a:r>
              <a:rPr lang="en-US" dirty="0"/>
              <a:t>Resulting in Ever-Increasing Security and Privacy Challenges for Organizations</a:t>
            </a:r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Technology on Privacy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6" y="4648200"/>
            <a:ext cx="3950208" cy="1645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11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Technology on Privacy: Headlines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4" y="1460457"/>
            <a:ext cx="4187719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78" y="5375752"/>
            <a:ext cx="4157003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3149755"/>
            <a:ext cx="3664914" cy="82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3" y="5251940"/>
            <a:ext cx="424563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28" y="1585351"/>
            <a:ext cx="4300570" cy="731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 r="3333"/>
          <a:stretch/>
        </p:blipFill>
        <p:spPr>
          <a:xfrm>
            <a:off x="4665338" y="2356643"/>
            <a:ext cx="4345460" cy="731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72" y="3276056"/>
            <a:ext cx="4218709" cy="64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3" y="4270800"/>
            <a:ext cx="4612457" cy="8229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40" y="4120718"/>
            <a:ext cx="4345460" cy="974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682244-C134-4178-ABAE-023B17C1B5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1" y="2383124"/>
            <a:ext cx="4075034" cy="6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0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Technology on Privacy: Headlines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"/>
          <a:stretch/>
        </p:blipFill>
        <p:spPr>
          <a:xfrm>
            <a:off x="162233" y="4976768"/>
            <a:ext cx="6054090" cy="12837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2630"/>
            <a:ext cx="5921356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06" y="1656404"/>
            <a:ext cx="5109300" cy="731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1611727"/>
            <a:ext cx="2818071" cy="640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3244018"/>
            <a:ext cx="4217791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16" y="4460803"/>
            <a:ext cx="4905009" cy="54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13" y="5637704"/>
            <a:ext cx="4585382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95" y="3171606"/>
            <a:ext cx="3640015" cy="1097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"/>
          <a:stretch/>
        </p:blipFill>
        <p:spPr>
          <a:xfrm>
            <a:off x="238125" y="4015115"/>
            <a:ext cx="318516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3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anofi-Aventis R&amp;amp;D Legacy Media Review&amp;#x0D;&amp;#x0A; – Project Kickoff –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Agenda&amp;quot;&quot;/&gt;&lt;property id=&quot;20307&quot; value=&quot;371&quot;/&gt;&lt;/object&gt;&lt;object type=&quot;3&quot; unique_id=&quot;10006&quot;&gt;&lt;property id=&quot;20148&quot; value=&quot;5&quot;/&gt;&lt;property id=&quot;20300&quot; value=&quot;Slide 4 - &amp;quot;Scope &amp;amp; Project Status&amp;quot;&quot;/&gt;&lt;property id=&quot;20307&quot; value=&quot;380&quot;/&gt;&lt;/object&gt;&lt;object type=&quot;3&quot; unique_id=&quot;10007&quot;&gt;&lt;property id=&quot;20148&quot; value=&quot;5&quot;/&gt;&lt;property id=&quot;20300&quot; value=&quot;Slide 5 - &amp;quot;Scope &amp;amp; Project Status&amp;quot;&quot;/&gt;&lt;property id=&quot;20307&quot; value=&quot;381&quot;/&gt;&lt;/object&gt;&lt;object type=&quot;3&quot; unique_id=&quot;10008&quot;&gt;&lt;property id=&quot;20148&quot; value=&quot;5&quot;/&gt;&lt;property id=&quot;20300&quot; value=&quot;Slide 6 - &amp;quot;Deliverables&amp;quot;&quot;/&gt;&lt;property id=&quot;20307&quot; value=&quot;376&quot;/&gt;&lt;/object&gt;&lt;object type=&quot;3&quot; unique_id=&quot;10009&quot;&gt;&lt;property id=&quot;20148&quot; value=&quot;5&quot;/&gt;&lt;property id=&quot;20300&quot; value=&quot;Slide 7 - &amp;quot;Deliverables&amp;quot;&quot;/&gt;&lt;property id=&quot;20307&quot; value=&quot;379&quot;/&gt;&lt;/object&gt;&lt;object type=&quot;3&quot; unique_id=&quot;10010&quot;&gt;&lt;property id=&quot;20148&quot; value=&quot;5&quot;/&gt;&lt;property id=&quot;20300&quot; value=&quot;Slide 8 - &amp;quot;Project Methodology&amp;quot;&quot;/&gt;&lt;property id=&quot;20307&quot; value=&quot;378&quot;/&gt;&lt;/object&gt;&lt;object type=&quot;3&quot; unique_id=&quot;10011&quot;&gt;&lt;property id=&quot;20148&quot; value=&quot;5&quot;/&gt;&lt;property id=&quot;20300&quot; value=&quot;Slide 9 - &amp;quot;Roles &amp;amp; Responsibilities&amp;quot;&quot;/&gt;&lt;property id=&quot;20307&quot; value=&quot;374&quot;/&gt;&lt;/object&gt;&lt;object type=&quot;3&quot; unique_id=&quot;10012&quot;&gt;&lt;property id=&quot;20148&quot; value=&quot;5&quot;/&gt;&lt;property id=&quot;20300&quot; value=&quot;Slide 10 - &amp;quot;Project Milestones and Timeline&amp;quot;&quot;/&gt;&lt;property id=&quot;20307&quot; value=&quot;368&quot;/&gt;&lt;/object&gt;&lt;object type=&quot;3&quot; unique_id=&quot;10013&quot;&gt;&lt;property id=&quot;20148&quot; value=&quot;5&quot;/&gt;&lt;property id=&quot;20300&quot; value=&quot;Slide 11 - &amp;quot;Milestone I – Next Steps&amp;quot;&quot;/&gt;&lt;property id=&quot;20307&quot; value=&quot;375&quot;/&gt;&lt;/object&gt;&lt;object type=&quot;3&quot; unique_id=&quot;10014&quot;&gt;&lt;property id=&quot;20148&quot; value=&quot;5&quot;/&gt;&lt;property id=&quot;20300&quot; value=&quot;Slide 12 - &amp;quot;Milestone I – Next Steps&amp;quot;&quot;/&gt;&lt;property id=&quot;20307&quot; value=&quot;373&quot;/&gt;&lt;/object&gt;&lt;object type=&quot;3&quot; unique_id=&quot;10093&quot;&gt;&lt;property id=&quot;20148&quot; value=&quot;5&quot;/&gt;&lt;property id=&quot;20300&quot; value=&quot;Slide 3 - &amp;quot;Project Purpose&amp;quot;&quot;/&gt;&lt;property id=&quot;20307&quot; value=&quot;382&quot;/&gt;&lt;/object&gt;&lt;object type=&quot;3&quot; unique_id=&quot;10598&quot;&gt;&lt;property id=&quot;20148&quot; value=&quot;5&quot;/&gt;&lt;property id=&quot;20300&quot; value=&quot;Slide 13 - &amp;quot;Questions &amp;amp; Dialogue&amp;quot;&quot;/&gt;&lt;property id=&quot;20307&quot; value=&quot;38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ey LLC PowerPoint Templat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Fey LLC PowerPoint Template" id="{29C0D92E-2938-4E38-929F-EE4C862E5EA6}" vid="{AA15D308-13EB-4578-AEB6-1D4AE5EBB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 Fey LLC PowerPoint Template</Template>
  <TotalTime>0</TotalTime>
  <Words>1189</Words>
  <Application>Microsoft Office PowerPoint</Application>
  <PresentationFormat>On-screen Show (4:3)</PresentationFormat>
  <Paragraphs>263</Paragraphs>
  <Slides>44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ＭＳ Ｐゴシック</vt:lpstr>
      <vt:lpstr>Arial</vt:lpstr>
      <vt:lpstr>Calibri</vt:lpstr>
      <vt:lpstr>Cambria</vt:lpstr>
      <vt:lpstr>Wingdings</vt:lpstr>
      <vt:lpstr>Wingdings 2</vt:lpstr>
      <vt:lpstr>Fey LLC PowerPoint Template</vt:lpstr>
      <vt:lpstr>Cybersecurity and Privacy: A Current Legal Perspective on Data Privacy, Cybersecurity, and EU Regulations</vt:lpstr>
      <vt:lpstr>Agenda</vt:lpstr>
      <vt:lpstr>Impact of Technology on Privacy</vt:lpstr>
      <vt:lpstr>Laura’s Technology in Law School</vt:lpstr>
      <vt:lpstr>Technology Today</vt:lpstr>
      <vt:lpstr>It’s a Brave New World</vt:lpstr>
      <vt:lpstr>Impact of Technology on Privacy</vt:lpstr>
      <vt:lpstr>Impact of Technology on Privacy: Headlines</vt:lpstr>
      <vt:lpstr>Impact of Technology on Privacy: Headlines</vt:lpstr>
      <vt:lpstr>Global Data Protection Compliance: Why So Challenging?</vt:lpstr>
      <vt:lpstr>Complex, Constantly Evolving &amp; Expanding Area of Law</vt:lpstr>
      <vt:lpstr>Multitude of Widely Varying Legal Obligations</vt:lpstr>
      <vt:lpstr>Very Difficult to Wrap Arms around Actual Data Protection Practices</vt:lpstr>
      <vt:lpstr>Significant Penalties for Non-Compliance</vt:lpstr>
      <vt:lpstr>Recent Developments in U.S. and Global Data Protection Laws</vt:lpstr>
      <vt:lpstr>Many Types of State Privacy Laws </vt:lpstr>
      <vt:lpstr>Key Recent State Law Developments</vt:lpstr>
      <vt:lpstr>California Consumer Privacy Act </vt:lpstr>
      <vt:lpstr>CCPA-Readiness</vt:lpstr>
      <vt:lpstr>Key Federal Laws</vt:lpstr>
      <vt:lpstr>Key Federal Laws (Cont’d)</vt:lpstr>
      <vt:lpstr>Key Federal Legal Developments</vt:lpstr>
      <vt:lpstr>Key Global Legal Developments</vt:lpstr>
      <vt:lpstr>Key Global Legal Developments (Cont’d)</vt:lpstr>
      <vt:lpstr>EU General Data Protection Regulation</vt:lpstr>
      <vt:lpstr>GDPR-Readiness</vt:lpstr>
      <vt:lpstr>Data Protection Compliance Recommendations</vt:lpstr>
      <vt:lpstr>Know Thyself</vt:lpstr>
      <vt:lpstr>Know Thy Vendor</vt:lpstr>
      <vt:lpstr>Develop/Update Data Protection Framework</vt:lpstr>
      <vt:lpstr>Information Security</vt:lpstr>
      <vt:lpstr>Information Security (Cont’d)</vt:lpstr>
      <vt:lpstr>Prepare to Address Data Subject Rights</vt:lpstr>
      <vt:lpstr>Stay on Top of Ever-Changing Laws</vt:lpstr>
      <vt:lpstr>Future Trends</vt:lpstr>
      <vt:lpstr>Anticipated Technology Trends</vt:lpstr>
      <vt:lpstr>Anticipated Technology Trends (Cont’d)</vt:lpstr>
      <vt:lpstr>Anticipated Regulatory Trends</vt:lpstr>
      <vt:lpstr>Anticipated Regulatory Trends (Cont’d)</vt:lpstr>
      <vt:lpstr>Anticipated Regulatory Trends (Cont’d)</vt:lpstr>
      <vt:lpstr>Anticipated Litigation Trends</vt:lpstr>
      <vt:lpstr>Bottom Line Prediction for the Foreseeable Future</vt:lpstr>
      <vt:lpstr>Prepare for A Braver New World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2019-01-24T17:09:29Z</dcterms:created>
  <dcterms:modified xsi:type="dcterms:W3CDTF">2019-05-21T19:08:26Z</dcterms:modified>
</cp:coreProperties>
</file>